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36" r:id="rId19"/>
    <p:sldId id="303" r:id="rId20"/>
    <p:sldId id="293"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p:restoredLeft sz="0" autoAdjust="0"/>
    <p:restoredTop sz="92337" autoAdjust="0"/>
  </p:normalViewPr>
  <p:slideViewPr>
    <p:cSldViewPr snapToGrid="0" snapToObjects="1">
      <p:cViewPr varScale="1">
        <p:scale>
          <a:sx n="72" d="100"/>
          <a:sy n="72" d="100"/>
        </p:scale>
        <p:origin x="114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olimpers/IBM-Class-Capstone/blob/main/Lab%203%20-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olimpers/IBM-Class-Capstone/blob/main/Lab%205%20-%20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olimpers/IBM-Class-Capstone/blob/main/Lab%204%20-%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olimpers/IBM-Class-Capstone/blob/main/Lab%206%20-%20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olimpers/IBM-Class-Capstone/blob/main/Interactive%20Dashboard%20Code.py.tx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nolimpers/IBM-Class-Capstone/blob/main/Plotly%20Interactive%20Dashboard.png"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olimpers/IBM-Class-Capstone/blob/main/Lab%208%20-%20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nolimpers/IBM-Class-Capstone/tree/ma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nolimpers/IBM-Class-Capstone/blob/main/Lab%201%20-%20jupyter-labs-spacex-data-collection-api.ipynb" TargetMode="External"/><Relationship Id="rId3" Type="http://schemas.openxmlformats.org/officeDocument/2006/relationships/hyperlink" Target="https://api.spacexdata.com/v4/launches/past" TargetMode="External"/><Relationship Id="rId7" Type="http://schemas.openxmlformats.org/officeDocument/2006/relationships/hyperlink" Target="https://api.spacexdata.com/v4/core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olimpers/IBM-Class-Capstone/blob/main/Lab%202%20-%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Todd Wilcox</a:t>
            </a:r>
          </a:p>
          <a:p>
            <a:r>
              <a:rPr lang="en-US" dirty="0">
                <a:solidFill>
                  <a:schemeClr val="bg2"/>
                </a:solidFill>
                <a:latin typeface="Abadi" panose="020B0604020104020204" pitchFamily="34" charset="0"/>
                <a:ea typeface="SF Pro" pitchFamily="2" charset="0"/>
                <a:cs typeface="SF Pro" pitchFamily="2" charset="0"/>
              </a:rPr>
              <a:t>Jan 23,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Data from the API and Web Scraping processes were stored as .csv files, which were loaded into Pandas using the </a:t>
            </a:r>
            <a:r>
              <a:rPr lang="en-US" sz="2200" dirty="0" err="1">
                <a:solidFill>
                  <a:schemeClr val="accent3">
                    <a:lumMod val="25000"/>
                  </a:schemeClr>
                </a:solidFill>
                <a:latin typeface="Abadi" panose="020B0604020104020204" pitchFamily="34" charset="0"/>
              </a:rPr>
              <a:t>read_csv</a:t>
            </a:r>
            <a:r>
              <a:rPr lang="en-US" sz="2200" dirty="0">
                <a:solidFill>
                  <a:schemeClr val="accent3">
                    <a:lumMod val="25000"/>
                  </a:schemeClr>
                </a:solidFill>
                <a:latin typeface="Abadi" panose="020B0604020104020204" pitchFamily="34" charset="0"/>
              </a:rPr>
              <a:t> method.</a:t>
            </a:r>
          </a:p>
          <a:p>
            <a:r>
              <a:rPr lang="en-US" sz="2200" dirty="0">
                <a:solidFill>
                  <a:schemeClr val="accent3">
                    <a:lumMod val="25000"/>
                  </a:schemeClr>
                </a:solidFill>
                <a:latin typeface="Abadi" panose="020B0604020104020204" pitchFamily="34" charset="0"/>
              </a:rPr>
              <a:t>Fields were searched for null values and found that only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had nulls (29% of records).  These were allowed to remain because that is a true reflection of the data (no Landing Pad was used)</a:t>
            </a:r>
          </a:p>
          <a:p>
            <a:pPr lvl="1"/>
            <a:r>
              <a:rPr lang="en-US" sz="1800" dirty="0">
                <a:solidFill>
                  <a:schemeClr val="accent3">
                    <a:lumMod val="25000"/>
                  </a:schemeClr>
                </a:solidFill>
                <a:latin typeface="Abadi" panose="020B0604020104020204" pitchFamily="34" charset="0"/>
              </a:rPr>
              <a:t>Note: The earlier missing values on Payload Mass had already been corrected.</a:t>
            </a:r>
          </a:p>
          <a:p>
            <a:r>
              <a:rPr lang="en-US" sz="2200" dirty="0">
                <a:solidFill>
                  <a:schemeClr val="accent3">
                    <a:lumMod val="25000"/>
                  </a:schemeClr>
                </a:solidFill>
                <a:latin typeface="Abadi" panose="020B0604020104020204" pitchFamily="34" charset="0"/>
              </a:rPr>
              <a:t>Launch outcomes (later referred to as ‘Class’) were simplified from 8 values down to a simple 1 = Success, 2 = Failure field.</a:t>
            </a:r>
          </a:p>
          <a:p>
            <a:r>
              <a:rPr lang="en-US" sz="2400" dirty="0">
                <a:solidFill>
                  <a:schemeClr val="accent3">
                    <a:lumMod val="25000"/>
                  </a:schemeClr>
                </a:solidFill>
                <a:latin typeface="Abadi" panose="020B0604020104020204" pitchFamily="34" charset="0"/>
              </a:rPr>
              <a:t>Detailed work can be found in:</a:t>
            </a:r>
          </a:p>
          <a:p>
            <a:pPr lvl="1"/>
            <a:r>
              <a:rPr lang="en-US" sz="1800" dirty="0">
                <a:solidFill>
                  <a:schemeClr val="accent3">
                    <a:lumMod val="25000"/>
                  </a:schemeClr>
                </a:solidFill>
                <a:latin typeface="Abadi" panose="020B0604020104020204" pitchFamily="34" charset="0"/>
                <a:hlinkClick r:id="rId3"/>
              </a:rPr>
              <a:t>https://github.com/nolimpers/IBM-Class-Capstone/blob/main/Lab%203%20-jupyter-spacex-Data%20wrangling.ipynb</a:t>
            </a:r>
            <a:endParaRPr lang="en-US" sz="1800" dirty="0">
              <a:solidFill>
                <a:schemeClr val="accent3">
                  <a:lumMod val="25000"/>
                </a:schemeClr>
              </a:solidFill>
              <a:latin typeface="Abadi" panose="020B0604020104020204" pitchFamily="34" charset="0"/>
            </a:endParaRPr>
          </a:p>
          <a:p>
            <a:pPr lvl="1"/>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4487"/>
            <a:ext cx="10515601" cy="473247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 variety of charts were created to explore the data and get a sense for which fields were the most important:</a:t>
            </a:r>
          </a:p>
          <a:p>
            <a:pPr lvl="1">
              <a:lnSpc>
                <a:spcPct val="100000"/>
              </a:lnSpc>
              <a:spcBef>
                <a:spcPts val="1400"/>
              </a:spcBef>
            </a:pPr>
            <a:r>
              <a:rPr lang="en-US" sz="1800" dirty="0">
                <a:solidFill>
                  <a:schemeClr val="accent3">
                    <a:lumMod val="25000"/>
                  </a:schemeClr>
                </a:solidFill>
                <a:latin typeface="Abadi"/>
              </a:rPr>
              <a:t>Scatterplots (with colored markers where needed) were used to evaluate the relationship between 2-3 columns at a time, including Payload vs Flight, Launch Site vs Flight, Launch Site vs Payload, Orbit vs Payload, and others</a:t>
            </a:r>
          </a:p>
          <a:p>
            <a:pPr lvl="1">
              <a:lnSpc>
                <a:spcPct val="100000"/>
              </a:lnSpc>
              <a:spcBef>
                <a:spcPts val="1400"/>
              </a:spcBef>
            </a:pPr>
            <a:r>
              <a:rPr lang="en-US" sz="1800" dirty="0">
                <a:solidFill>
                  <a:schemeClr val="accent3">
                    <a:lumMod val="25000"/>
                  </a:schemeClr>
                </a:solidFill>
                <a:latin typeface="Abadi"/>
              </a:rPr>
              <a:t>Bar Charts were used to evaluate the success rate of missions by Orbit and Year</a:t>
            </a:r>
          </a:p>
          <a:p>
            <a:pPr lvl="1">
              <a:lnSpc>
                <a:spcPct val="100000"/>
              </a:lnSpc>
              <a:spcBef>
                <a:spcPts val="1400"/>
              </a:spcBef>
            </a:pPr>
            <a:r>
              <a:rPr lang="en-US" sz="1800" dirty="0">
                <a:solidFill>
                  <a:schemeClr val="accent3">
                    <a:lumMod val="25000"/>
                  </a:schemeClr>
                </a:solidFill>
                <a:latin typeface="Abadi"/>
              </a:rPr>
              <a:t>The following tab contains a few informative charts, showing:</a:t>
            </a:r>
          </a:p>
          <a:p>
            <a:pPr lvl="2">
              <a:lnSpc>
                <a:spcPct val="100000"/>
              </a:lnSpc>
              <a:spcBef>
                <a:spcPts val="1400"/>
              </a:spcBef>
            </a:pPr>
            <a:r>
              <a:rPr lang="en-US" sz="1400" dirty="0">
                <a:solidFill>
                  <a:schemeClr val="accent3">
                    <a:lumMod val="25000"/>
                  </a:schemeClr>
                </a:solidFill>
                <a:latin typeface="Abadi"/>
              </a:rPr>
              <a:t>The Geosynchronous Orbit (GTO) and missions to the International Space Station (ISS) have the most failures</a:t>
            </a:r>
          </a:p>
          <a:p>
            <a:pPr lvl="2">
              <a:lnSpc>
                <a:spcPct val="100000"/>
              </a:lnSpc>
              <a:spcBef>
                <a:spcPts val="1400"/>
              </a:spcBef>
            </a:pPr>
            <a:r>
              <a:rPr lang="en-US" sz="1400" dirty="0">
                <a:solidFill>
                  <a:schemeClr val="accent3">
                    <a:lumMod val="25000"/>
                  </a:schemeClr>
                </a:solidFill>
                <a:latin typeface="Abadi"/>
              </a:rPr>
              <a:t>Success Rate of missions has increased significantly over time </a:t>
            </a:r>
          </a:p>
          <a:p>
            <a:pPr>
              <a:lnSpc>
                <a:spcPct val="100000"/>
              </a:lnSpc>
              <a:spcBef>
                <a:spcPts val="1400"/>
              </a:spcBef>
            </a:pPr>
            <a:r>
              <a:rPr lang="en-US" sz="2400" dirty="0">
                <a:solidFill>
                  <a:schemeClr val="accent3">
                    <a:lumMod val="25000"/>
                  </a:schemeClr>
                </a:solidFill>
                <a:latin typeface="Abadi" panose="020B0604020104020204" pitchFamily="34" charset="0"/>
              </a:rPr>
              <a:t>Detailed work can be found in </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https://github.com/nolimpers/IBM-Class-Capstone/blob/main/Lab%205%20-%20jupyter-labs-eda-dataviz.ipynb.jupyterlite.ipynb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Process</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Charts</a:t>
            </a:r>
          </a:p>
        </p:txBody>
      </p:sp>
      <p:pic>
        <p:nvPicPr>
          <p:cNvPr id="1026" name="Picture 2">
            <a:extLst>
              <a:ext uri="{FF2B5EF4-FFF2-40B4-BE49-F238E27FC236}">
                <a16:creationId xmlns:a16="http://schemas.microsoft.com/office/drawing/2014/main" id="{AC1AEB9A-5F68-03AF-8422-019333CFB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492" y="1425792"/>
            <a:ext cx="5534024" cy="46050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7483F4A-2A76-B9C6-5B0F-5F7991AA9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486" y="1420485"/>
            <a:ext cx="5534025" cy="4605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694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1775"/>
            <a:ext cx="10515601" cy="452379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Many pieces of investigation were done using SQL queries, including:</a:t>
            </a:r>
          </a:p>
          <a:p>
            <a:pPr lvl="1">
              <a:lnSpc>
                <a:spcPct val="100000"/>
              </a:lnSpc>
              <a:spcBef>
                <a:spcPts val="1400"/>
              </a:spcBef>
            </a:pPr>
            <a:r>
              <a:rPr lang="en-US" sz="1800" dirty="0">
                <a:solidFill>
                  <a:schemeClr val="accent3">
                    <a:lumMod val="25000"/>
                  </a:schemeClr>
                </a:solidFill>
                <a:latin typeface="Abadi"/>
              </a:rPr>
              <a:t>Identifying unique Launch Sites</a:t>
            </a:r>
          </a:p>
          <a:p>
            <a:pPr lvl="1">
              <a:lnSpc>
                <a:spcPct val="100000"/>
              </a:lnSpc>
              <a:spcBef>
                <a:spcPts val="1400"/>
              </a:spcBef>
            </a:pPr>
            <a:r>
              <a:rPr lang="en-US" sz="1800" dirty="0">
                <a:solidFill>
                  <a:schemeClr val="accent3">
                    <a:lumMod val="25000"/>
                  </a:schemeClr>
                </a:solidFill>
                <a:latin typeface="Abadi"/>
              </a:rPr>
              <a:t>Finding the total Payload Mass associated with NASA (CRS) missions</a:t>
            </a:r>
          </a:p>
          <a:p>
            <a:pPr lvl="1">
              <a:lnSpc>
                <a:spcPct val="100000"/>
              </a:lnSpc>
              <a:spcBef>
                <a:spcPts val="1400"/>
              </a:spcBef>
            </a:pPr>
            <a:r>
              <a:rPr lang="en-US" sz="1800" dirty="0">
                <a:solidFill>
                  <a:schemeClr val="accent3">
                    <a:lumMod val="25000"/>
                  </a:schemeClr>
                </a:solidFill>
                <a:latin typeface="Abadi"/>
              </a:rPr>
              <a:t>The average payload mass for F9 v1.1 boosters</a:t>
            </a:r>
          </a:p>
          <a:p>
            <a:pPr lvl="1">
              <a:lnSpc>
                <a:spcPct val="100000"/>
              </a:lnSpc>
              <a:spcBef>
                <a:spcPts val="1400"/>
              </a:spcBef>
            </a:pPr>
            <a:r>
              <a:rPr lang="en-US" sz="1800" dirty="0">
                <a:solidFill>
                  <a:schemeClr val="accent3">
                    <a:lumMod val="25000"/>
                  </a:schemeClr>
                </a:solidFill>
                <a:latin typeface="Abadi"/>
              </a:rPr>
              <a:t>The date of the first successful Landing Outcome</a:t>
            </a:r>
          </a:p>
          <a:p>
            <a:pPr lvl="1">
              <a:lnSpc>
                <a:spcPct val="100000"/>
              </a:lnSpc>
              <a:spcBef>
                <a:spcPts val="1400"/>
              </a:spcBef>
            </a:pPr>
            <a:r>
              <a:rPr lang="en-US" sz="1800" dirty="0">
                <a:solidFill>
                  <a:schemeClr val="accent3">
                    <a:lumMod val="25000"/>
                  </a:schemeClr>
                </a:solidFill>
                <a:latin typeface="Abadi"/>
              </a:rPr>
              <a:t>Mission Outcome Frequencies</a:t>
            </a:r>
          </a:p>
          <a:p>
            <a:pPr lvl="1">
              <a:lnSpc>
                <a:spcPct val="100000"/>
              </a:lnSpc>
              <a:spcBef>
                <a:spcPts val="1400"/>
              </a:spcBef>
            </a:pPr>
            <a:r>
              <a:rPr lang="en-US" sz="1800" dirty="0">
                <a:solidFill>
                  <a:schemeClr val="accent3">
                    <a:lumMod val="25000"/>
                  </a:schemeClr>
                </a:solidFill>
                <a:latin typeface="Abadi"/>
              </a:rPr>
              <a:t>Booster versions that carry the maximum payload</a:t>
            </a:r>
          </a:p>
          <a:p>
            <a:pPr lvl="1">
              <a:lnSpc>
                <a:spcPct val="100000"/>
              </a:lnSpc>
              <a:spcBef>
                <a:spcPts val="1400"/>
              </a:spcBef>
            </a:pPr>
            <a:r>
              <a:rPr lang="en-US" sz="1800" dirty="0">
                <a:solidFill>
                  <a:schemeClr val="accent3">
                    <a:lumMod val="25000"/>
                  </a:schemeClr>
                </a:solidFill>
                <a:latin typeface="Abadi"/>
              </a:rPr>
              <a:t>Landing Outcomes (which includes the attempted method, e.g. drone ship, ocean…)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Detailed work can be found in</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https://github.com/nolimpers/IBM-Class-Capstone/blob/main/Lab%204%20-%20jupyter-labs-eda-sql-coursera_sqllite.ipynb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was used to map the launch site locations to a map of North America.  It shows the locations in Florida and California.</a:t>
            </a:r>
          </a:p>
          <a:p>
            <a:pPr>
              <a:lnSpc>
                <a:spcPct val="100000"/>
              </a:lnSpc>
              <a:spcBef>
                <a:spcPts val="1400"/>
              </a:spcBef>
            </a:pPr>
            <a:r>
              <a:rPr lang="en-US" sz="2200" dirty="0">
                <a:solidFill>
                  <a:schemeClr val="accent3">
                    <a:lumMod val="25000"/>
                  </a:schemeClr>
                </a:solidFill>
                <a:latin typeface="Abadi" panose="020B0604020104020204" pitchFamily="34" charset="0"/>
              </a:rPr>
              <a:t>Markers for each launch site were added and the Folium </a:t>
            </a:r>
            <a:r>
              <a:rPr lang="en-US" sz="2200" dirty="0" err="1">
                <a:solidFill>
                  <a:schemeClr val="accent3">
                    <a:lumMod val="25000"/>
                  </a:schemeClr>
                </a:solidFill>
                <a:latin typeface="Abadi" panose="020B0604020104020204" pitchFamily="34" charset="0"/>
              </a:rPr>
              <a:t>MarkerCluster</a:t>
            </a:r>
            <a:r>
              <a:rPr lang="en-US" sz="2200" dirty="0">
                <a:solidFill>
                  <a:schemeClr val="accent3">
                    <a:lumMod val="25000"/>
                  </a:schemeClr>
                </a:solidFill>
                <a:latin typeface="Abadi" panose="020B0604020104020204" pitchFamily="34" charset="0"/>
              </a:rPr>
              <a:t> plugin was used to add the launch result to be available interactively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MousePosition</a:t>
            </a:r>
            <a:r>
              <a:rPr lang="en-US" sz="2200" dirty="0">
                <a:solidFill>
                  <a:schemeClr val="accent3">
                    <a:lumMod val="25000"/>
                  </a:schemeClr>
                </a:solidFill>
                <a:latin typeface="Abadi" panose="020B0604020104020204" pitchFamily="34" charset="0"/>
              </a:rPr>
              <a:t> plugin was used to identify the latitudes and longitudes of nearby areas like oceans, cities and railways.  Markers and lines (using the </a:t>
            </a:r>
            <a:r>
              <a:rPr lang="en-US" sz="2200"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were added to highlight those distances.</a:t>
            </a:r>
          </a:p>
          <a:p>
            <a:r>
              <a:rPr lang="en-US" sz="2200" dirty="0">
                <a:solidFill>
                  <a:schemeClr val="accent3">
                    <a:lumMod val="25000"/>
                  </a:schemeClr>
                </a:solidFill>
                <a:latin typeface="Abadi" panose="020B0604020104020204" pitchFamily="34" charset="0"/>
              </a:rPr>
              <a:t>Detailed work can be found in: </a:t>
            </a:r>
            <a:r>
              <a:rPr lang="en-US" sz="2200" dirty="0">
                <a:solidFill>
                  <a:schemeClr val="accent3">
                    <a:lumMod val="25000"/>
                  </a:schemeClr>
                </a:solidFill>
                <a:latin typeface="Abadi" panose="020B0604020104020204" pitchFamily="34" charset="0"/>
                <a:hlinkClick r:id="rId3"/>
              </a:rPr>
              <a:t>https://github.com/nolimpers/IBM-Class-Capstone/blob/main/Lab%206%20-%20jupyter_launch_site_location.jupyterlite.ipynb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15362" name="Picture 2">
            <a:extLst>
              <a:ext uri="{FF2B5EF4-FFF2-40B4-BE49-F238E27FC236}">
                <a16:creationId xmlns:a16="http://schemas.microsoft.com/office/drawing/2014/main" id="{39B8A984-C792-8289-C552-F0258A2BCD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77009"/>
            <a:ext cx="10360847" cy="481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229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was created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(for chart creation) and Dash (for interactivity and web hosting).  This also involved:</a:t>
            </a:r>
          </a:p>
          <a:p>
            <a:pPr lvl="1">
              <a:lnSpc>
                <a:spcPct val="100000"/>
              </a:lnSpc>
              <a:spcBef>
                <a:spcPts val="1400"/>
              </a:spcBef>
            </a:pPr>
            <a:r>
              <a:rPr lang="en-US" sz="1800" dirty="0">
                <a:solidFill>
                  <a:schemeClr val="accent3">
                    <a:lumMod val="25000"/>
                  </a:schemeClr>
                </a:solidFill>
                <a:latin typeface="Abadi" panose="020B0604020104020204" pitchFamily="34" charset="0"/>
              </a:rPr>
              <a:t>Creating a Launch Site dropdown and Payload Mass Slider for interactive use</a:t>
            </a:r>
          </a:p>
          <a:p>
            <a:pPr lvl="1">
              <a:lnSpc>
                <a:spcPct val="100000"/>
              </a:lnSpc>
              <a:spcBef>
                <a:spcPts val="1400"/>
              </a:spcBef>
            </a:pPr>
            <a:r>
              <a:rPr lang="en-US" sz="1800" dirty="0">
                <a:solidFill>
                  <a:schemeClr val="accent3">
                    <a:lumMod val="25000"/>
                  </a:schemeClr>
                </a:solidFill>
                <a:latin typeface="Abadi" panose="020B0604020104020204" pitchFamily="34" charset="0"/>
              </a:rPr>
              <a:t>Creating Callback functions to link the values in the dropdown and slider to the charts themselves</a:t>
            </a:r>
          </a:p>
          <a:p>
            <a:pPr>
              <a:lnSpc>
                <a:spcPct val="100000"/>
              </a:lnSpc>
              <a:spcBef>
                <a:spcPts val="1400"/>
              </a:spcBef>
            </a:pPr>
            <a:r>
              <a:rPr lang="en-US" sz="2200" dirty="0">
                <a:solidFill>
                  <a:schemeClr val="accent3">
                    <a:lumMod val="25000"/>
                  </a:schemeClr>
                </a:solidFill>
                <a:latin typeface="Abadi" panose="020B0604020104020204" pitchFamily="34" charset="0"/>
              </a:rPr>
              <a:t>A pie chart was created so that users can see the Launch Site distribution, and then see the success rate of launches if they choose to drill into a specific site.</a:t>
            </a:r>
          </a:p>
          <a:p>
            <a:pPr>
              <a:lnSpc>
                <a:spcPct val="100000"/>
              </a:lnSpc>
              <a:spcBef>
                <a:spcPts val="1400"/>
              </a:spcBef>
            </a:pPr>
            <a:r>
              <a:rPr lang="en-US" sz="2200" dirty="0">
                <a:solidFill>
                  <a:schemeClr val="accent3">
                    <a:lumMod val="25000"/>
                  </a:schemeClr>
                </a:solidFill>
                <a:latin typeface="Abadi" panose="020B0604020104020204" pitchFamily="34" charset="0"/>
              </a:rPr>
              <a:t>A scatter chart was create to show the correlation between payload and launch success, with colored markers to show the Booster Versions.</a:t>
            </a:r>
          </a:p>
          <a:p>
            <a:r>
              <a:rPr lang="en-US" sz="2200" dirty="0">
                <a:solidFill>
                  <a:schemeClr val="accent3">
                    <a:lumMod val="25000"/>
                  </a:schemeClr>
                </a:solidFill>
                <a:latin typeface="Abadi" panose="020B0604020104020204" pitchFamily="34" charset="0"/>
              </a:rPr>
              <a:t>Detailed code can be found in: </a:t>
            </a:r>
            <a:r>
              <a:rPr lang="en-US" sz="2200" dirty="0">
                <a:solidFill>
                  <a:schemeClr val="accent3">
                    <a:lumMod val="25000"/>
                  </a:schemeClr>
                </a:solidFill>
                <a:latin typeface="Abadi" panose="020B0604020104020204" pitchFamily="34" charset="0"/>
                <a:hlinkClick r:id="rId3"/>
              </a:rPr>
              <a:t>https://github.com/nolimpers/IBM-Class-Capstone/blob/main/Interactive%20Dashboard%20Code.py.txt</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An image of the dashboard can be found at: </a:t>
            </a:r>
            <a:r>
              <a:rPr lang="en-US" sz="2200" dirty="0">
                <a:solidFill>
                  <a:schemeClr val="accent3">
                    <a:lumMod val="25000"/>
                  </a:schemeClr>
                </a:solidFill>
                <a:latin typeface="Abadi" panose="020B0604020104020204" pitchFamily="34" charset="0"/>
                <a:hlinkClick r:id="rId4"/>
              </a:rPr>
              <a:t>https://github.com/nolimpers/IBM-Class-Capstone/blob/main/Plotly%20Interactive%20Dashboard.png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that had been one-hot-encoded was combined with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showing landing success were used for model development and testing.</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function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was used to create an 80% training sample and 20% testing sample.</a:t>
            </a:r>
          </a:p>
          <a:p>
            <a:pPr>
              <a:lnSpc>
                <a:spcPct val="100000"/>
              </a:lnSpc>
              <a:spcBef>
                <a:spcPts val="1400"/>
              </a:spcBef>
            </a:pPr>
            <a:r>
              <a:rPr lang="en-US" sz="2200" dirty="0">
                <a:solidFill>
                  <a:schemeClr val="accent3">
                    <a:lumMod val="25000"/>
                  </a:schemeClr>
                </a:solidFill>
                <a:latin typeface="Abadi" panose="020B0604020104020204" pitchFamily="34" charset="0"/>
              </a:rPr>
              <a:t>The sample was the normalized using Preprocessing and </a:t>
            </a:r>
            <a:r>
              <a:rPr lang="en-US" sz="2200" dirty="0" err="1">
                <a:solidFill>
                  <a:schemeClr val="accent3">
                    <a:lumMod val="25000"/>
                  </a:schemeClr>
                </a:solidFill>
                <a:latin typeface="Abadi" panose="020B0604020104020204" pitchFamily="34" charset="0"/>
              </a:rPr>
              <a:t>StandardScalar,then</a:t>
            </a:r>
            <a:r>
              <a:rPr lang="en-US" sz="2200" dirty="0">
                <a:solidFill>
                  <a:schemeClr val="accent3">
                    <a:lumMod val="25000"/>
                  </a:schemeClr>
                </a:solidFill>
                <a:latin typeface="Abadi" panose="020B0604020104020204" pitchFamily="34" charset="0"/>
              </a:rPr>
              <a:t> placed into a </a:t>
            </a:r>
            <a:r>
              <a:rPr lang="en-US" sz="2200" dirty="0" err="1">
                <a:solidFill>
                  <a:schemeClr val="accent3">
                    <a:lumMod val="25000"/>
                  </a:schemeClr>
                </a:solidFill>
                <a:latin typeface="Abadi" panose="020B0604020104020204" pitchFamily="34" charset="0"/>
              </a:rPr>
              <a:t>GridSearchDV</a:t>
            </a:r>
            <a:r>
              <a:rPr lang="en-US" sz="2200" dirty="0">
                <a:solidFill>
                  <a:schemeClr val="accent3">
                    <a:lumMod val="25000"/>
                  </a:schemeClr>
                </a:solidFill>
                <a:latin typeface="Abadi" panose="020B0604020104020204" pitchFamily="34" charset="0"/>
              </a:rPr>
              <a:t> object.</a:t>
            </a:r>
          </a:p>
          <a:p>
            <a:pPr>
              <a:lnSpc>
                <a:spcPct val="100000"/>
              </a:lnSpc>
              <a:spcBef>
                <a:spcPts val="1400"/>
              </a:spcBef>
            </a:pPr>
            <a:r>
              <a:rPr lang="en-US" sz="2200" dirty="0">
                <a:solidFill>
                  <a:schemeClr val="accent3">
                    <a:lumMod val="25000"/>
                  </a:schemeClr>
                </a:solidFill>
                <a:latin typeface="Abadi" panose="020B0604020104020204" pitchFamily="34" charset="0"/>
              </a:rPr>
              <a:t>From there, four different methodologies were used to model the training data and score the test data:</a:t>
            </a:r>
          </a:p>
          <a:p>
            <a:pPr lvl="1">
              <a:lnSpc>
                <a:spcPct val="100000"/>
              </a:lnSpc>
              <a:spcBef>
                <a:spcPts val="1400"/>
              </a:spcBef>
            </a:pPr>
            <a:r>
              <a:rPr lang="en-US" sz="22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22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US" sz="2200" dirty="0">
                <a:solidFill>
                  <a:schemeClr val="accent3">
                    <a:lumMod val="25000"/>
                  </a:schemeClr>
                </a:solidFill>
                <a:latin typeface="Abadi" panose="020B0604020104020204" pitchFamily="34" charset="0"/>
              </a:rPr>
              <a:t>Decision Trees</a:t>
            </a:r>
          </a:p>
          <a:p>
            <a:pPr lvl="1">
              <a:lnSpc>
                <a:spcPct val="100000"/>
              </a:lnSpc>
              <a:spcBef>
                <a:spcPts val="1400"/>
              </a:spcBef>
            </a:pPr>
            <a:r>
              <a:rPr lang="en-US" sz="2200" dirty="0">
                <a:solidFill>
                  <a:schemeClr val="accent3">
                    <a:lumMod val="25000"/>
                  </a:schemeClr>
                </a:solidFill>
                <a:latin typeface="Abadi" panose="020B0604020104020204" pitchFamily="34" charset="0"/>
              </a:rPr>
              <a:t>K Nearest Neighbor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Part 1</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34164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four methodologies came up with models with exactly the same score of 0.833.</a:t>
            </a:r>
          </a:p>
          <a:p>
            <a:pPr>
              <a:lnSpc>
                <a:spcPct val="100000"/>
              </a:lnSpc>
              <a:spcBef>
                <a:spcPts val="1400"/>
              </a:spcBef>
            </a:pPr>
            <a:r>
              <a:rPr lang="en-US" sz="2200" dirty="0">
                <a:solidFill>
                  <a:schemeClr val="accent3">
                    <a:lumMod val="25000"/>
                  </a:schemeClr>
                </a:solidFill>
                <a:latin typeface="Abadi" panose="020B0604020104020204" pitchFamily="34" charset="0"/>
              </a:rPr>
              <a:t>All four methodologies also sorted the data into the same confusion matrix with 3 records mis-predicted as landing when they actually did not.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continued</a:t>
            </a:r>
          </a:p>
        </p:txBody>
      </p:sp>
      <p:pic>
        <p:nvPicPr>
          <p:cNvPr id="2050" name="Picture 2">
            <a:extLst>
              <a:ext uri="{FF2B5EF4-FFF2-40B4-BE49-F238E27FC236}">
                <a16:creationId xmlns:a16="http://schemas.microsoft.com/office/drawing/2014/main" id="{853AD5FC-0DA7-752B-6C4E-9394914D4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3247418"/>
            <a:ext cx="3893383" cy="334243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9CE35636-9122-CE08-47D1-16AA4ACFFF53}"/>
              </a:ext>
            </a:extLst>
          </p:cNvPr>
          <p:cNvSpPr txBox="1">
            <a:spLocks/>
          </p:cNvSpPr>
          <p:nvPr/>
        </p:nvSpPr>
        <p:spPr>
          <a:xfrm>
            <a:off x="4957697" y="3247418"/>
            <a:ext cx="6327914" cy="288833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To break the tie, when each model was tested on the training population, the Support Vector Machine ended up being the most predictive:</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0.888</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0.875</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0.861</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Neighbor: 0.861</a:t>
            </a:r>
          </a:p>
          <a:p>
            <a:endParaRPr lang="en-US" dirty="0"/>
          </a:p>
        </p:txBody>
      </p:sp>
    </p:spTree>
    <p:extLst>
      <p:ext uri="{BB962C8B-B14F-4D97-AF65-F5344CB8AC3E}">
        <p14:creationId xmlns:p14="http://schemas.microsoft.com/office/powerpoint/2010/main" val="2981590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7497"/>
            <a:ext cx="10687962" cy="1669774"/>
          </a:xfrm>
          <a:prstGeom prst="rect">
            <a:avLst/>
          </a:prstGeom>
        </p:spPr>
        <p:txBody>
          <a:bodyPr>
            <a:normAutofit fontScale="92500" lnSpcReduction="2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Because all 4 methods produced comparable results, all 4 were scored on the whole population.</a:t>
            </a:r>
          </a:p>
          <a:p>
            <a:pPr>
              <a:lnSpc>
                <a:spcPct val="100000"/>
              </a:lnSpc>
              <a:spcBef>
                <a:spcPts val="1400"/>
              </a:spcBef>
            </a:pPr>
            <a:r>
              <a:rPr lang="en-US" sz="2400" dirty="0">
                <a:solidFill>
                  <a:schemeClr val="accent3">
                    <a:lumMod val="25000"/>
                  </a:schemeClr>
                </a:solidFill>
                <a:latin typeface="Abadi" panose="020B0604020104020204" pitchFamily="34" charset="0"/>
              </a:rPr>
              <a:t>Again, the Support Vector Machine had the highest score.  Interestingly, the kernel changed from sigmoid to linear, though.  The confusion also looks improved with only 4 false positives</a:t>
            </a:r>
            <a:r>
              <a:rPr lang="en-US" sz="22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continued</a:t>
            </a:r>
          </a:p>
        </p:txBody>
      </p:sp>
      <p:sp>
        <p:nvSpPr>
          <p:cNvPr id="2" name="Content Placeholder 4">
            <a:extLst>
              <a:ext uri="{FF2B5EF4-FFF2-40B4-BE49-F238E27FC236}">
                <a16:creationId xmlns:a16="http://schemas.microsoft.com/office/drawing/2014/main" id="{9CE35636-9122-CE08-47D1-16AA4ACFFF53}"/>
              </a:ext>
            </a:extLst>
          </p:cNvPr>
          <p:cNvSpPr txBox="1">
            <a:spLocks/>
          </p:cNvSpPr>
          <p:nvPr/>
        </p:nvSpPr>
        <p:spPr>
          <a:xfrm>
            <a:off x="4957697" y="3247418"/>
            <a:ext cx="6327914" cy="288833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SVM Score on whole population: 0.877</a:t>
            </a:r>
          </a:p>
          <a:p>
            <a:pPr marL="0" indent="0">
              <a:buNone/>
            </a:pPr>
            <a:endParaRPr lang="en-US" sz="2800" dirty="0">
              <a:solidFill>
                <a:schemeClr val="accent3">
                  <a:lumMod val="25000"/>
                </a:schemeClr>
              </a:solidFill>
              <a:latin typeface="Abadi" panose="020B0604020104020204" pitchFamily="34" charset="0"/>
            </a:endParaRPr>
          </a:p>
          <a:p>
            <a:pPr marL="0" indent="0">
              <a:buNone/>
            </a:pPr>
            <a:r>
              <a:rPr lang="en-US" sz="2800" dirty="0">
                <a:solidFill>
                  <a:schemeClr val="accent3">
                    <a:lumMod val="25000"/>
                  </a:schemeClr>
                </a:solidFill>
                <a:latin typeface="Abadi" panose="020B0604020104020204" pitchFamily="34" charset="0"/>
              </a:rPr>
              <a:t>Detailed code can be found in: </a:t>
            </a:r>
            <a:r>
              <a:rPr lang="en-US" sz="2800" dirty="0">
                <a:solidFill>
                  <a:schemeClr val="accent3">
                    <a:lumMod val="25000"/>
                  </a:schemeClr>
                </a:solidFill>
                <a:latin typeface="Abadi" panose="020B0604020104020204" pitchFamily="34" charset="0"/>
                <a:hlinkClick r:id="rId3"/>
              </a:rPr>
              <a:t>https://github.com/nolimpers/IBM-Class-Capstone/blob/main/Lab%208%20-%20SpaceX_Machine_Learning_Prediction_Part_5.jupyterlite.ipynb</a:t>
            </a:r>
            <a:endParaRPr lang="en-US" sz="2800" dirty="0">
              <a:solidFill>
                <a:schemeClr val="accent3">
                  <a:lumMod val="25000"/>
                </a:schemeClr>
              </a:solidFill>
              <a:latin typeface="Abadi" panose="020B0604020104020204" pitchFamily="34" charset="0"/>
            </a:endParaRPr>
          </a:p>
          <a:p>
            <a:pPr marL="0" indent="0">
              <a:buNone/>
            </a:pPr>
            <a:endParaRPr lang="en-US" dirty="0"/>
          </a:p>
        </p:txBody>
      </p:sp>
      <p:pic>
        <p:nvPicPr>
          <p:cNvPr id="3074" name="Picture 2">
            <a:extLst>
              <a:ext uri="{FF2B5EF4-FFF2-40B4-BE49-F238E27FC236}">
                <a16:creationId xmlns:a16="http://schemas.microsoft.com/office/drawing/2014/main" id="{FE20800A-3235-90B4-FC8F-E79311EE2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3171196"/>
            <a:ext cx="3930605" cy="337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022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4098" name="Picture 2">
            <a:extLst>
              <a:ext uri="{FF2B5EF4-FFF2-40B4-BE49-F238E27FC236}">
                <a16:creationId xmlns:a16="http://schemas.microsoft.com/office/drawing/2014/main" id="{2810FEF9-A27B-B7CF-1DD6-AFF0AF7CC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706638"/>
            <a:ext cx="10687961" cy="2094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DA5060E-D155-7F18-1DD1-EA5794294715}"/>
              </a:ext>
            </a:extLst>
          </p:cNvPr>
          <p:cNvPicPr>
            <a:picLocks noChangeAspect="1"/>
          </p:cNvPicPr>
          <p:nvPr/>
        </p:nvPicPr>
        <p:blipFill>
          <a:blip r:embed="rId4"/>
          <a:stretch>
            <a:fillRect/>
          </a:stretch>
        </p:blipFill>
        <p:spPr>
          <a:xfrm>
            <a:off x="770009" y="3913046"/>
            <a:ext cx="10295555" cy="281915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7980D3DC-82FF-F0A5-D7D8-E66A1F841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68326"/>
            <a:ext cx="10515600" cy="2060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784D15B-A83B-C8CB-0DDA-BF90158E1790}"/>
              </a:ext>
            </a:extLst>
          </p:cNvPr>
          <p:cNvPicPr>
            <a:picLocks noChangeAspect="1"/>
          </p:cNvPicPr>
          <p:nvPr/>
        </p:nvPicPr>
        <p:blipFill>
          <a:blip r:embed="rId4"/>
          <a:stretch>
            <a:fillRect/>
          </a:stretch>
        </p:blipFill>
        <p:spPr>
          <a:xfrm>
            <a:off x="723323" y="3750886"/>
            <a:ext cx="10156712" cy="26763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6" name="Picture 2">
            <a:extLst>
              <a:ext uri="{FF2B5EF4-FFF2-40B4-BE49-F238E27FC236}">
                <a16:creationId xmlns:a16="http://schemas.microsoft.com/office/drawing/2014/main" id="{45F08A6B-2FB6-5725-AED9-8CE94F8C5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2" y="1432561"/>
            <a:ext cx="5325988" cy="35502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A54B905-8322-C806-1500-2720D8E28895}"/>
              </a:ext>
            </a:extLst>
          </p:cNvPr>
          <p:cNvPicPr>
            <a:picLocks noChangeAspect="1"/>
          </p:cNvPicPr>
          <p:nvPr/>
        </p:nvPicPr>
        <p:blipFill>
          <a:blip r:embed="rId4"/>
          <a:stretch>
            <a:fillRect/>
          </a:stretch>
        </p:blipFill>
        <p:spPr>
          <a:xfrm>
            <a:off x="6512178" y="1444819"/>
            <a:ext cx="4773433" cy="396836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170" name="Picture 2">
            <a:extLst>
              <a:ext uri="{FF2B5EF4-FFF2-40B4-BE49-F238E27FC236}">
                <a16:creationId xmlns:a16="http://schemas.microsoft.com/office/drawing/2014/main" id="{BB5999E3-F26A-0327-1FF7-ECC9D9CBA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019" y="1585047"/>
            <a:ext cx="10687961" cy="20972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BBE8835-C839-A7B7-C484-890B11820E46}"/>
              </a:ext>
            </a:extLst>
          </p:cNvPr>
          <p:cNvPicPr>
            <a:picLocks noChangeAspect="1"/>
          </p:cNvPicPr>
          <p:nvPr/>
        </p:nvPicPr>
        <p:blipFill>
          <a:blip r:embed="rId4"/>
          <a:stretch>
            <a:fillRect/>
          </a:stretch>
        </p:blipFill>
        <p:spPr>
          <a:xfrm>
            <a:off x="770011" y="3816640"/>
            <a:ext cx="10109822" cy="274318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194" name="Picture 2">
            <a:extLst>
              <a:ext uri="{FF2B5EF4-FFF2-40B4-BE49-F238E27FC236}">
                <a16:creationId xmlns:a16="http://schemas.microsoft.com/office/drawing/2014/main" id="{8CE8E13A-7628-2E26-8800-83759E486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67" y="1425791"/>
            <a:ext cx="4446088" cy="39943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0F1316E-B1A5-340E-9E24-4C6145EE0881}"/>
              </a:ext>
            </a:extLst>
          </p:cNvPr>
          <p:cNvPicPr>
            <a:picLocks noChangeAspect="1"/>
          </p:cNvPicPr>
          <p:nvPr/>
        </p:nvPicPr>
        <p:blipFill>
          <a:blip r:embed="rId4"/>
          <a:stretch>
            <a:fillRect/>
          </a:stretch>
        </p:blipFill>
        <p:spPr>
          <a:xfrm>
            <a:off x="5786035" y="1425792"/>
            <a:ext cx="5499576" cy="441525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218" name="Picture 2">
            <a:extLst>
              <a:ext uri="{FF2B5EF4-FFF2-40B4-BE49-F238E27FC236}">
                <a16:creationId xmlns:a16="http://schemas.microsoft.com/office/drawing/2014/main" id="{4ACFFF44-CA91-7D49-5386-76BA8CA71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32561"/>
            <a:ext cx="4866575" cy="37357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F46BA83-5FBC-338E-8DA2-5DF1CE37420A}"/>
              </a:ext>
            </a:extLst>
          </p:cNvPr>
          <p:cNvPicPr>
            <a:picLocks noChangeAspect="1"/>
          </p:cNvPicPr>
          <p:nvPr/>
        </p:nvPicPr>
        <p:blipFill>
          <a:blip r:embed="rId4"/>
          <a:stretch>
            <a:fillRect/>
          </a:stretch>
        </p:blipFill>
        <p:spPr>
          <a:xfrm>
            <a:off x="6027811" y="1432561"/>
            <a:ext cx="5607121" cy="37357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 the names of the unique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SPACEXTABLE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 SQL Magic operator to run SQL queries in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a:t>
            </a:r>
          </a:p>
          <a:p>
            <a:pPr>
              <a:lnSpc>
                <a:spcPct val="100000"/>
              </a:lnSpc>
              <a:spcBef>
                <a:spcPts val="1400"/>
              </a:spcBef>
            </a:pPr>
            <a:r>
              <a:rPr lang="en-US" sz="2200" dirty="0">
                <a:solidFill>
                  <a:schemeClr val="accent3">
                    <a:lumMod val="25000"/>
                  </a:schemeClr>
                </a:solidFill>
                <a:latin typeface="Abadi" panose="020B0604020104020204" pitchFamily="34" charset="0"/>
              </a:rPr>
              <a:t>‘distinct’ gives you the unique values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 5 records where launch sites begin with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like operator is for pattern matching</a:t>
            </a:r>
          </a:p>
          <a:p>
            <a:pPr>
              <a:lnSpc>
                <a:spcPct val="100000"/>
              </a:lnSpc>
              <a:spcBef>
                <a:spcPts val="1400"/>
              </a:spcBef>
            </a:pPr>
            <a:r>
              <a:rPr lang="en-US" sz="2200" dirty="0">
                <a:solidFill>
                  <a:schemeClr val="accent3">
                    <a:lumMod val="25000"/>
                  </a:schemeClr>
                </a:solidFill>
                <a:latin typeface="Abadi" panose="020B0604020104020204" pitchFamily="34" charset="0"/>
              </a:rPr>
              <a:t>The % on either side of the CCA will match to anything (or nothing)</a:t>
            </a:r>
          </a:p>
          <a:p>
            <a:pPr>
              <a:lnSpc>
                <a:spcPct val="100000"/>
              </a:lnSpc>
              <a:spcBef>
                <a:spcPts val="1400"/>
              </a:spcBef>
            </a:pPr>
            <a:r>
              <a:rPr lang="en-US" sz="2200" dirty="0">
                <a:solidFill>
                  <a:schemeClr val="accent3">
                    <a:lumMod val="25000"/>
                  </a:schemeClr>
                </a:solidFill>
                <a:latin typeface="Abadi" panose="020B0604020104020204" pitchFamily="34" charset="0"/>
              </a:rPr>
              <a:t>Limit 5 reduces your output to only 5 records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9B4FCF80-8DB3-E7B0-DBAC-FC70501160B9}"/>
              </a:ext>
            </a:extLst>
          </p:cNvPr>
          <p:cNvGraphicFramePr>
            <a:graphicFrameLocks noGrp="1"/>
          </p:cNvGraphicFramePr>
          <p:nvPr>
            <p:extLst>
              <p:ext uri="{D42A27DB-BD31-4B8C-83A1-F6EECF244321}">
                <p14:modId xmlns:p14="http://schemas.microsoft.com/office/powerpoint/2010/main" val="869650427"/>
              </p:ext>
            </p:extLst>
          </p:nvPr>
        </p:nvGraphicFramePr>
        <p:xfrm>
          <a:off x="770010" y="5294053"/>
          <a:ext cx="6584948" cy="731520"/>
        </p:xfrm>
        <a:graphic>
          <a:graphicData uri="http://schemas.openxmlformats.org/drawingml/2006/table">
            <a:tbl>
              <a:tblPr/>
              <a:tblGrid>
                <a:gridCol w="3292474">
                  <a:extLst>
                    <a:ext uri="{9D8B030D-6E8A-4147-A177-3AD203B41FA5}">
                      <a16:colId xmlns:a16="http://schemas.microsoft.com/office/drawing/2014/main" val="606547752"/>
                    </a:ext>
                  </a:extLst>
                </a:gridCol>
                <a:gridCol w="3292474">
                  <a:extLst>
                    <a:ext uri="{9D8B030D-6E8A-4147-A177-3AD203B41FA5}">
                      <a16:colId xmlns:a16="http://schemas.microsoft.com/office/drawing/2014/main" val="3485604863"/>
                    </a:ext>
                  </a:extLst>
                </a:gridCol>
              </a:tblGrid>
              <a:tr h="0">
                <a:tc>
                  <a:txBody>
                    <a:bodyPr/>
                    <a:lstStyle/>
                    <a:p>
                      <a:pPr algn="r" fontAlgn="ctr"/>
                      <a:r>
                        <a:rPr lang="en-US" b="1">
                          <a:effectLst/>
                        </a:rPr>
                        <a:t>sum(PAYLOAD_MASS__KG_)</a:t>
                      </a:r>
                    </a:p>
                  </a:txBody>
                  <a:tcPr anchor="ctr">
                    <a:lnL>
                      <a:noFill/>
                    </a:lnL>
                    <a:lnR>
                      <a:noFill/>
                    </a:lnR>
                    <a:lnT>
                      <a:noFill/>
                    </a:lnT>
                    <a:lnB>
                      <a:noFill/>
                    </a:lnB>
                    <a:solidFill>
                      <a:srgbClr val="FFFFFF"/>
                    </a:solidFill>
                  </a:tcPr>
                </a:tc>
                <a:tc>
                  <a:txBody>
                    <a:bodyPr/>
                    <a:lstStyle/>
                    <a:p>
                      <a:pPr algn="r" fontAlgn="ctr"/>
                      <a:r>
                        <a:rPr lang="en-US" b="1">
                          <a:effectLst/>
                        </a:rPr>
                        <a:t>count(*)</a:t>
                      </a:r>
                    </a:p>
                  </a:txBody>
                  <a:tcPr anchor="ctr">
                    <a:lnL>
                      <a:noFill/>
                    </a:lnL>
                    <a:lnR>
                      <a:noFill/>
                    </a:lnR>
                    <a:lnT>
                      <a:noFill/>
                    </a:lnT>
                    <a:lnB>
                      <a:noFill/>
                    </a:lnB>
                    <a:solidFill>
                      <a:srgbClr val="FFFFFF"/>
                    </a:solidFill>
                  </a:tcPr>
                </a:tc>
                <a:extLst>
                  <a:ext uri="{0D108BD9-81ED-4DB2-BD59-A6C34878D82A}">
                    <a16:rowId xmlns:a16="http://schemas.microsoft.com/office/drawing/2014/main" val="1681075689"/>
                  </a:ext>
                </a:extLst>
              </a:tr>
              <a:tr h="0">
                <a:tc>
                  <a:txBody>
                    <a:bodyPr/>
                    <a:lstStyle/>
                    <a:p>
                      <a:pPr algn="r" fontAlgn="ctr"/>
                      <a:r>
                        <a:rPr lang="en-US">
                          <a:effectLst/>
                        </a:rPr>
                        <a:t>45596</a:t>
                      </a:r>
                    </a:p>
                  </a:txBody>
                  <a:tcPr anchor="ctr">
                    <a:lnL>
                      <a:noFill/>
                    </a:lnL>
                    <a:lnR>
                      <a:noFill/>
                    </a:lnR>
                    <a:lnT>
                      <a:noFill/>
                    </a:lnT>
                    <a:lnB>
                      <a:noFill/>
                    </a:lnB>
                    <a:solidFill>
                      <a:srgbClr val="FFFFFF"/>
                    </a:solidFill>
                  </a:tcPr>
                </a:tc>
                <a:tc>
                  <a:txBody>
                    <a:bodyPr/>
                    <a:lstStyle/>
                    <a:p>
                      <a:pPr algn="r" fontAlgn="ctr"/>
                      <a:r>
                        <a:rPr lang="en-US" dirty="0">
                          <a:effectLst/>
                        </a:rPr>
                        <a:t>20</a:t>
                      </a:r>
                    </a:p>
                  </a:txBody>
                  <a:tcPr anchor="ctr">
                    <a:lnL>
                      <a:noFill/>
                    </a:lnL>
                    <a:lnR>
                      <a:noFill/>
                    </a:lnR>
                    <a:lnT>
                      <a:noFill/>
                    </a:lnT>
                    <a:lnB>
                      <a:noFill/>
                    </a:lnB>
                    <a:solidFill>
                      <a:srgbClr val="FFFFFF"/>
                    </a:solidFill>
                  </a:tcPr>
                </a:tc>
                <a:extLst>
                  <a:ext uri="{0D108BD9-81ED-4DB2-BD59-A6C34878D82A}">
                    <a16:rowId xmlns:a16="http://schemas.microsoft.com/office/drawing/2014/main" val="4043728855"/>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payload carried by boosters from NASA (CRS)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sum(PAYLOAD_MASS__KG_), count(*) from SPACEXTABLE where customer ='NASA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sum function sums up the values in ()</a:t>
            </a:r>
          </a:p>
          <a:p>
            <a:pPr>
              <a:lnSpc>
                <a:spcPct val="100000"/>
              </a:lnSpc>
              <a:spcBef>
                <a:spcPts val="1400"/>
              </a:spcBef>
            </a:pPr>
            <a:r>
              <a:rPr lang="en-US" sz="2200" dirty="0">
                <a:solidFill>
                  <a:schemeClr val="accent3">
                    <a:lumMod val="25000"/>
                  </a:schemeClr>
                </a:solidFill>
                <a:latin typeface="Abadi" panose="020B0604020104020204" pitchFamily="34" charset="0"/>
              </a:rPr>
              <a:t>The count(*) counts the records (not required here but good to see)</a:t>
            </a:r>
          </a:p>
          <a:p>
            <a:pPr>
              <a:lnSpc>
                <a:spcPct val="100000"/>
              </a:lnSpc>
              <a:spcBef>
                <a:spcPts val="1400"/>
              </a:spcBef>
            </a:pPr>
            <a:r>
              <a:rPr lang="en-US" sz="2200" dirty="0">
                <a:solidFill>
                  <a:schemeClr val="accent3">
                    <a:lumMod val="25000"/>
                  </a:schemeClr>
                </a:solidFill>
                <a:latin typeface="Abadi" panose="020B0604020104020204" pitchFamily="34" charset="0"/>
              </a:rPr>
              <a:t>The where clause is needed limit the records to NASA (CRS) records </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a:extLst>
              <a:ext uri="{FF2B5EF4-FFF2-40B4-BE49-F238E27FC236}">
                <a16:creationId xmlns:a16="http://schemas.microsoft.com/office/drawing/2014/main" id="{7483AF95-2650-14FD-3DA2-69FB6688BBC3}"/>
              </a:ext>
            </a:extLst>
          </p:cNvPr>
          <p:cNvGraphicFramePr>
            <a:graphicFrameLocks noGrp="1"/>
          </p:cNvGraphicFramePr>
          <p:nvPr>
            <p:extLst>
              <p:ext uri="{D42A27DB-BD31-4B8C-83A1-F6EECF244321}">
                <p14:modId xmlns:p14="http://schemas.microsoft.com/office/powerpoint/2010/main" val="1296801381"/>
              </p:ext>
            </p:extLst>
          </p:nvPr>
        </p:nvGraphicFramePr>
        <p:xfrm>
          <a:off x="771939" y="5445443"/>
          <a:ext cx="7311888" cy="731520"/>
        </p:xfrm>
        <a:graphic>
          <a:graphicData uri="http://schemas.openxmlformats.org/drawingml/2006/table">
            <a:tbl>
              <a:tblPr/>
              <a:tblGrid>
                <a:gridCol w="3655944">
                  <a:extLst>
                    <a:ext uri="{9D8B030D-6E8A-4147-A177-3AD203B41FA5}">
                      <a16:colId xmlns:a16="http://schemas.microsoft.com/office/drawing/2014/main" val="4028339294"/>
                    </a:ext>
                  </a:extLst>
                </a:gridCol>
                <a:gridCol w="3655944">
                  <a:extLst>
                    <a:ext uri="{9D8B030D-6E8A-4147-A177-3AD203B41FA5}">
                      <a16:colId xmlns:a16="http://schemas.microsoft.com/office/drawing/2014/main" val="3497124679"/>
                    </a:ext>
                  </a:extLst>
                </a:gridCol>
              </a:tblGrid>
              <a:tr h="0">
                <a:tc>
                  <a:txBody>
                    <a:bodyPr/>
                    <a:lstStyle/>
                    <a:p>
                      <a:pPr algn="r" fontAlgn="ctr"/>
                      <a:r>
                        <a:rPr lang="en-US" b="1">
                          <a:effectLst/>
                        </a:rPr>
                        <a:t>sum(PAYLOAD_MASS__KG_)</a:t>
                      </a:r>
                    </a:p>
                  </a:txBody>
                  <a:tcPr anchor="ctr">
                    <a:lnL>
                      <a:noFill/>
                    </a:lnL>
                    <a:lnR>
                      <a:noFill/>
                    </a:lnR>
                    <a:lnT>
                      <a:noFill/>
                    </a:lnT>
                    <a:lnB>
                      <a:noFill/>
                    </a:lnB>
                    <a:solidFill>
                      <a:srgbClr val="FFFFFF"/>
                    </a:solidFill>
                  </a:tcPr>
                </a:tc>
                <a:tc>
                  <a:txBody>
                    <a:bodyPr/>
                    <a:lstStyle/>
                    <a:p>
                      <a:pPr algn="r" fontAlgn="ctr"/>
                      <a:r>
                        <a:rPr lang="en-US" b="1">
                          <a:effectLst/>
                        </a:rPr>
                        <a:t>count(*)</a:t>
                      </a:r>
                    </a:p>
                  </a:txBody>
                  <a:tcPr anchor="ctr">
                    <a:lnL>
                      <a:noFill/>
                    </a:lnL>
                    <a:lnR>
                      <a:noFill/>
                    </a:lnR>
                    <a:lnT>
                      <a:noFill/>
                    </a:lnT>
                    <a:lnB>
                      <a:noFill/>
                    </a:lnB>
                    <a:solidFill>
                      <a:srgbClr val="FFFFFF"/>
                    </a:solidFill>
                  </a:tcPr>
                </a:tc>
                <a:extLst>
                  <a:ext uri="{0D108BD9-81ED-4DB2-BD59-A6C34878D82A}">
                    <a16:rowId xmlns:a16="http://schemas.microsoft.com/office/drawing/2014/main" val="2378264886"/>
                  </a:ext>
                </a:extLst>
              </a:tr>
              <a:tr h="0">
                <a:tc>
                  <a:txBody>
                    <a:bodyPr/>
                    <a:lstStyle/>
                    <a:p>
                      <a:pPr algn="r" fontAlgn="ctr"/>
                      <a:r>
                        <a:rPr lang="en-US">
                          <a:effectLst/>
                        </a:rPr>
                        <a:t>45596</a:t>
                      </a:r>
                    </a:p>
                  </a:txBody>
                  <a:tcPr anchor="ctr">
                    <a:lnL>
                      <a:noFill/>
                    </a:lnL>
                    <a:lnR>
                      <a:noFill/>
                    </a:lnR>
                    <a:lnT>
                      <a:noFill/>
                    </a:lnT>
                    <a:lnB>
                      <a:noFill/>
                    </a:lnB>
                    <a:solidFill>
                      <a:srgbClr val="FFFFFF"/>
                    </a:solidFill>
                  </a:tcPr>
                </a:tc>
                <a:tc>
                  <a:txBody>
                    <a:bodyPr/>
                    <a:lstStyle/>
                    <a:p>
                      <a:pPr algn="r" fontAlgn="ctr"/>
                      <a:r>
                        <a:rPr lang="en-US" dirty="0">
                          <a:effectLst/>
                        </a:rPr>
                        <a:t>20</a:t>
                      </a:r>
                    </a:p>
                  </a:txBody>
                  <a:tcPr anchor="ctr">
                    <a:lnL>
                      <a:noFill/>
                    </a:lnL>
                    <a:lnR>
                      <a:noFill/>
                    </a:lnR>
                    <a:lnT>
                      <a:noFill/>
                    </a:lnT>
                    <a:lnB>
                      <a:noFill/>
                    </a:lnB>
                    <a:solidFill>
                      <a:srgbClr val="FFFFFF"/>
                    </a:solidFill>
                  </a:tcPr>
                </a:tc>
                <a:extLst>
                  <a:ext uri="{0D108BD9-81ED-4DB2-BD59-A6C34878D82A}">
                    <a16:rowId xmlns:a16="http://schemas.microsoft.com/office/drawing/2014/main" val="198729299"/>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515600" cy="4380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Methodology Summary:</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gathered from SpaceX APIs and Wikipedia tables</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cleansed and normalized (null value cleanup, </a:t>
            </a:r>
            <a:r>
              <a:rPr lang="en-US" sz="1800" dirty="0" err="1">
                <a:solidFill>
                  <a:schemeClr val="accent3">
                    <a:lumMod val="25000"/>
                  </a:schemeClr>
                </a:solidFill>
                <a:latin typeface="Abadi" panose="020B0604020104020204" pitchFamily="34" charset="0"/>
              </a:rPr>
              <a:t>StandardScalar</a:t>
            </a:r>
            <a:r>
              <a:rPr lang="en-US" sz="1800" dirty="0">
                <a:solidFill>
                  <a:schemeClr val="accent3">
                    <a:lumMod val="25000"/>
                  </a:schemeClr>
                </a:solidFill>
                <a:latin typeface="Abadi" panose="020B0604020104020204" pitchFamily="34" charset="0"/>
              </a:rPr>
              <a:t>, One-Hot Encoding)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was done visually through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and through SQL Queries</a:t>
            </a:r>
          </a:p>
          <a:p>
            <a:pPr lvl="1">
              <a:lnSpc>
                <a:spcPct val="100000"/>
              </a:lnSpc>
              <a:spcBef>
                <a:spcPts val="1400"/>
              </a:spcBef>
            </a:pPr>
            <a:r>
              <a:rPr lang="en-US" sz="1800" dirty="0">
                <a:solidFill>
                  <a:schemeClr val="accent3">
                    <a:lumMod val="25000"/>
                  </a:schemeClr>
                </a:solidFill>
                <a:latin typeface="Abadi" panose="020B0604020104020204" pitchFamily="34" charset="0"/>
              </a:rPr>
              <a:t>A variety of model building techniques were used to find the most suitable approach</a:t>
            </a:r>
          </a:p>
          <a:p>
            <a:pPr>
              <a:lnSpc>
                <a:spcPct val="100000"/>
              </a:lnSpc>
              <a:spcBef>
                <a:spcPts val="1400"/>
              </a:spcBef>
            </a:pPr>
            <a:r>
              <a:rPr lang="en-US" sz="2200" dirty="0">
                <a:solidFill>
                  <a:schemeClr val="accent3">
                    <a:lumMod val="25000"/>
                  </a:schemeClr>
                </a:solidFill>
                <a:latin typeface="Abadi" panose="020B0604020104020204" pitchFamily="34" charset="0"/>
              </a:rPr>
              <a:t>The data set of landings is limited with under 100 records.  While that is not a large sample, it was enough to allow our models to be accurate with scores of 0.833</a:t>
            </a:r>
          </a:p>
          <a:p>
            <a:pPr>
              <a:lnSpc>
                <a:spcPct val="100000"/>
              </a:lnSpc>
              <a:spcBef>
                <a:spcPts val="1400"/>
              </a:spcBef>
            </a:pPr>
            <a:r>
              <a:rPr lang="en-US" sz="2200" dirty="0">
                <a:solidFill>
                  <a:schemeClr val="accent3">
                    <a:lumMod val="25000"/>
                  </a:schemeClr>
                </a:solidFill>
                <a:latin typeface="Abadi" panose="020B0604020104020204" pitchFamily="34" charset="0"/>
              </a:rPr>
              <a:t>Despite all models trained on the training data performing equally well on the test data, the Support Vector Machine model was slightly more accurate when rebuilt using the full set of data, achieving a score of 0.877 with only 4 False Positives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avg(PAYLOAD_MASS__KG_)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avg function finds the mean of the field in the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D88C17B2-CD4A-E33F-E4BB-3DE52358FA6E}"/>
              </a:ext>
            </a:extLst>
          </p:cNvPr>
          <p:cNvGraphicFramePr>
            <a:graphicFrameLocks noGrp="1"/>
          </p:cNvGraphicFramePr>
          <p:nvPr>
            <p:extLst>
              <p:ext uri="{D42A27DB-BD31-4B8C-83A1-F6EECF244321}">
                <p14:modId xmlns:p14="http://schemas.microsoft.com/office/powerpoint/2010/main" val="3903069990"/>
              </p:ext>
            </p:extLst>
          </p:nvPr>
        </p:nvGraphicFramePr>
        <p:xfrm>
          <a:off x="770011" y="4755151"/>
          <a:ext cx="3324911" cy="731520"/>
        </p:xfrm>
        <a:graphic>
          <a:graphicData uri="http://schemas.openxmlformats.org/drawingml/2006/table">
            <a:tbl>
              <a:tblPr/>
              <a:tblGrid>
                <a:gridCol w="3324911">
                  <a:extLst>
                    <a:ext uri="{9D8B030D-6E8A-4147-A177-3AD203B41FA5}">
                      <a16:colId xmlns:a16="http://schemas.microsoft.com/office/drawing/2014/main" val="166116557"/>
                    </a:ext>
                  </a:extLst>
                </a:gridCol>
              </a:tblGrid>
              <a:tr h="0">
                <a:tc>
                  <a:txBody>
                    <a:bodyPr/>
                    <a:lstStyle/>
                    <a:p>
                      <a:pPr algn="r" fontAlgn="ctr"/>
                      <a:r>
                        <a:rPr lang="en-US" b="1" dirty="0">
                          <a:effectLst/>
                        </a:rPr>
                        <a:t>avg(PAYLOAD_MASS__KG_)</a:t>
                      </a:r>
                    </a:p>
                  </a:txBody>
                  <a:tcPr anchor="ctr">
                    <a:lnL>
                      <a:noFill/>
                    </a:lnL>
                    <a:lnR>
                      <a:noFill/>
                    </a:lnR>
                    <a:lnT>
                      <a:noFill/>
                    </a:lnT>
                    <a:lnB>
                      <a:noFill/>
                    </a:lnB>
                    <a:solidFill>
                      <a:srgbClr val="FFFFFF"/>
                    </a:solidFill>
                  </a:tcPr>
                </a:tc>
                <a:extLst>
                  <a:ext uri="{0D108BD9-81ED-4DB2-BD59-A6C34878D82A}">
                    <a16:rowId xmlns:a16="http://schemas.microsoft.com/office/drawing/2014/main" val="1320412331"/>
                  </a:ext>
                </a:extLst>
              </a:tr>
              <a:tr h="0">
                <a:tc>
                  <a:txBody>
                    <a:bodyPr/>
                    <a:lstStyle/>
                    <a:p>
                      <a:pPr algn="r" fontAlgn="ctr"/>
                      <a:r>
                        <a:rPr lang="en-US" dirty="0">
                          <a:effectLst/>
                        </a:rPr>
                        <a:t>2928.4</a:t>
                      </a:r>
                    </a:p>
                  </a:txBody>
                  <a:tcPr anchor="ctr">
                    <a:lnL>
                      <a:noFill/>
                    </a:lnL>
                    <a:lnR>
                      <a:noFill/>
                    </a:lnR>
                    <a:lnT>
                      <a:noFill/>
                    </a:lnT>
                    <a:lnB>
                      <a:noFill/>
                    </a:lnB>
                    <a:solidFill>
                      <a:srgbClr val="FFFFFF"/>
                    </a:solidFill>
                  </a:tcPr>
                </a:tc>
                <a:extLst>
                  <a:ext uri="{0D108BD9-81ED-4DB2-BD59-A6C34878D82A}">
                    <a16:rowId xmlns:a16="http://schemas.microsoft.com/office/drawing/2014/main" val="375493384"/>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min(date)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like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min function finds the lowest value for the date field</a:t>
            </a:r>
          </a:p>
          <a:p>
            <a:pPr>
              <a:lnSpc>
                <a:spcPct val="100000"/>
              </a:lnSpc>
              <a:spcBef>
                <a:spcPts val="1400"/>
              </a:spcBef>
            </a:pPr>
            <a:r>
              <a:rPr lang="en-US" sz="2200" dirty="0">
                <a:solidFill>
                  <a:schemeClr val="accent3">
                    <a:lumMod val="25000"/>
                  </a:schemeClr>
                </a:solidFill>
                <a:latin typeface="Abadi" panose="020B0604020104020204" pitchFamily="34" charset="0"/>
              </a:rPr>
              <a:t>Landing Outcome has a lot of different values that show success, and they all have the word Success in them, so a like function is used to find them all</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1D72C172-2305-9AE7-5AED-C163CEC43A78}"/>
              </a:ext>
            </a:extLst>
          </p:cNvPr>
          <p:cNvGraphicFramePr>
            <a:graphicFrameLocks noGrp="1"/>
          </p:cNvGraphicFramePr>
          <p:nvPr>
            <p:extLst>
              <p:ext uri="{D42A27DB-BD31-4B8C-83A1-F6EECF244321}">
                <p14:modId xmlns:p14="http://schemas.microsoft.com/office/powerpoint/2010/main" val="3079493980"/>
              </p:ext>
            </p:extLst>
          </p:nvPr>
        </p:nvGraphicFramePr>
        <p:xfrm>
          <a:off x="838200" y="5204807"/>
          <a:ext cx="2859157" cy="731520"/>
        </p:xfrm>
        <a:graphic>
          <a:graphicData uri="http://schemas.openxmlformats.org/drawingml/2006/table">
            <a:tbl>
              <a:tblPr/>
              <a:tblGrid>
                <a:gridCol w="2859157">
                  <a:extLst>
                    <a:ext uri="{9D8B030D-6E8A-4147-A177-3AD203B41FA5}">
                      <a16:colId xmlns:a16="http://schemas.microsoft.com/office/drawing/2014/main" val="1485012058"/>
                    </a:ext>
                  </a:extLst>
                </a:gridCol>
              </a:tblGrid>
              <a:tr h="0">
                <a:tc>
                  <a:txBody>
                    <a:bodyPr/>
                    <a:lstStyle/>
                    <a:p>
                      <a:pPr algn="r" fontAlgn="ctr"/>
                      <a:r>
                        <a:rPr lang="en-US" b="1">
                          <a:effectLst/>
                        </a:rPr>
                        <a:t>min(date)</a:t>
                      </a:r>
                    </a:p>
                  </a:txBody>
                  <a:tcPr anchor="ctr">
                    <a:lnL>
                      <a:noFill/>
                    </a:lnL>
                    <a:lnR>
                      <a:noFill/>
                    </a:lnR>
                    <a:lnT>
                      <a:noFill/>
                    </a:lnT>
                    <a:lnB>
                      <a:noFill/>
                    </a:lnB>
                    <a:solidFill>
                      <a:srgbClr val="FFFFFF"/>
                    </a:solidFill>
                  </a:tcPr>
                </a:tc>
                <a:extLst>
                  <a:ext uri="{0D108BD9-81ED-4DB2-BD59-A6C34878D82A}">
                    <a16:rowId xmlns:a16="http://schemas.microsoft.com/office/drawing/2014/main" val="954892181"/>
                  </a:ext>
                </a:extLst>
              </a:tr>
              <a:tr h="0">
                <a:tc>
                  <a:txBody>
                    <a:bodyPr/>
                    <a:lstStyle/>
                    <a:p>
                      <a:pPr algn="r" fontAlgn="ctr"/>
                      <a:r>
                        <a:rPr lang="en-US" dirty="0">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4215899516"/>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PAYLOAD_MASS__KG_ &gt; 4000 and PAYLOAD_MASS__KG_&lt;6000 and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='Success (drone ship)’</a:t>
            </a:r>
          </a:p>
          <a:p>
            <a:pPr>
              <a:lnSpc>
                <a:spcPct val="100000"/>
              </a:lnSpc>
              <a:spcBef>
                <a:spcPts val="1400"/>
              </a:spcBef>
            </a:pPr>
            <a:r>
              <a:rPr lang="en-US" sz="2200" dirty="0">
                <a:solidFill>
                  <a:schemeClr val="accent3">
                    <a:lumMod val="25000"/>
                  </a:schemeClr>
                </a:solidFill>
                <a:latin typeface="Abadi" panose="020B0604020104020204" pitchFamily="34" charset="0"/>
              </a:rPr>
              <a:t>There isn’t much new here except that I’m using a payload &gt; 4000 and &lt; 6000 combo (which could be done as a BETWEEN in some SQL platforms)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D133ECB2-8888-A8A1-11C4-752A7C1A3477}"/>
              </a:ext>
            </a:extLst>
          </p:cNvPr>
          <p:cNvGraphicFramePr>
            <a:graphicFrameLocks noGrp="1"/>
          </p:cNvGraphicFramePr>
          <p:nvPr>
            <p:extLst>
              <p:ext uri="{D42A27DB-BD31-4B8C-83A1-F6EECF244321}">
                <p14:modId xmlns:p14="http://schemas.microsoft.com/office/powerpoint/2010/main" val="1121956700"/>
              </p:ext>
            </p:extLst>
          </p:nvPr>
        </p:nvGraphicFramePr>
        <p:xfrm>
          <a:off x="734028" y="4730163"/>
          <a:ext cx="1798983" cy="1828800"/>
        </p:xfrm>
        <a:graphic>
          <a:graphicData uri="http://schemas.openxmlformats.org/drawingml/2006/table">
            <a:tbl>
              <a:tblPr/>
              <a:tblGrid>
                <a:gridCol w="1798983">
                  <a:extLst>
                    <a:ext uri="{9D8B030D-6E8A-4147-A177-3AD203B41FA5}">
                      <a16:colId xmlns:a16="http://schemas.microsoft.com/office/drawing/2014/main" val="814112609"/>
                    </a:ext>
                  </a:extLst>
                </a:gridCol>
              </a:tblGrid>
              <a:tr h="0">
                <a:tc>
                  <a:txBody>
                    <a:bodyPr/>
                    <a:lstStyle/>
                    <a:p>
                      <a:pPr algn="r" fontAlgn="ctr"/>
                      <a:r>
                        <a:rPr lang="en-US" b="1">
                          <a:effectLst/>
                        </a:rPr>
                        <a:t>Booster_Version</a:t>
                      </a:r>
                    </a:p>
                  </a:txBody>
                  <a:tcPr anchor="ctr">
                    <a:lnL>
                      <a:noFill/>
                    </a:lnL>
                    <a:lnR>
                      <a:noFill/>
                    </a:lnR>
                    <a:lnT>
                      <a:noFill/>
                    </a:lnT>
                    <a:lnB>
                      <a:noFill/>
                    </a:lnB>
                    <a:solidFill>
                      <a:srgbClr val="FFFFFF"/>
                    </a:solidFill>
                  </a:tcPr>
                </a:tc>
                <a:extLst>
                  <a:ext uri="{0D108BD9-81ED-4DB2-BD59-A6C34878D82A}">
                    <a16:rowId xmlns:a16="http://schemas.microsoft.com/office/drawing/2014/main" val="1477069941"/>
                  </a:ext>
                </a:extLst>
              </a:tr>
              <a:tr h="0">
                <a:tc>
                  <a:txBody>
                    <a:bodyPr/>
                    <a:lstStyle/>
                    <a:p>
                      <a:pPr algn="r" fontAlgn="ctr"/>
                      <a:r>
                        <a:rPr lang="en-US" dirty="0">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3025151535"/>
                  </a:ext>
                </a:extLst>
              </a:tr>
              <a:tr h="0">
                <a:tc>
                  <a:txBody>
                    <a:bodyPr/>
                    <a:lstStyle/>
                    <a:p>
                      <a:pPr algn="r" fontAlgn="ctr"/>
                      <a:r>
                        <a:rPr lang="en-US">
                          <a:effectLst/>
                        </a:rPr>
                        <a:t>F9 FT B1026</a:t>
                      </a:r>
                    </a:p>
                  </a:txBody>
                  <a:tcPr anchor="ctr">
                    <a:lnL>
                      <a:noFill/>
                    </a:lnL>
                    <a:lnR>
                      <a:noFill/>
                    </a:lnR>
                    <a:lnT>
                      <a:noFill/>
                    </a:lnT>
                    <a:lnB>
                      <a:noFill/>
                    </a:lnB>
                    <a:solidFill>
                      <a:srgbClr val="FFFFFF"/>
                    </a:solidFill>
                  </a:tcPr>
                </a:tc>
                <a:extLst>
                  <a:ext uri="{0D108BD9-81ED-4DB2-BD59-A6C34878D82A}">
                    <a16:rowId xmlns:a16="http://schemas.microsoft.com/office/drawing/2014/main" val="2689471675"/>
                  </a:ext>
                </a:extLst>
              </a:tr>
              <a:tr h="0">
                <a:tc>
                  <a:txBody>
                    <a:bodyPr/>
                    <a:lstStyle/>
                    <a:p>
                      <a:pPr algn="r" fontAlgn="ctr"/>
                      <a:r>
                        <a:rPr lang="en-US">
                          <a:effectLs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1967738228"/>
                  </a:ext>
                </a:extLst>
              </a:tr>
              <a:tr h="0">
                <a:tc>
                  <a:txBody>
                    <a:bodyPr/>
                    <a:lstStyle/>
                    <a:p>
                      <a:pPr algn="r" fontAlgn="ctr"/>
                      <a:r>
                        <a:rPr lang="en-US" dirty="0">
                          <a:effectLst/>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1720079382"/>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7739"/>
            <a:ext cx="9745589" cy="471922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from SPACEXTBL group by 1 order by 1</a:t>
            </a:r>
          </a:p>
          <a:p>
            <a:pPr>
              <a:lnSpc>
                <a:spcPct val="100000"/>
              </a:lnSpc>
              <a:spcBef>
                <a:spcPts val="1400"/>
              </a:spcBef>
            </a:pPr>
            <a:r>
              <a:rPr lang="en-US" sz="2200" dirty="0">
                <a:solidFill>
                  <a:schemeClr val="accent3">
                    <a:lumMod val="25000"/>
                  </a:schemeClr>
                </a:solidFill>
                <a:latin typeface="Abadi" panose="020B0604020104020204" pitchFamily="34" charset="0"/>
              </a:rPr>
              <a:t>We have our first group by here, which is needed when using aggregate functions.</a:t>
            </a:r>
          </a:p>
          <a:p>
            <a:pPr>
              <a:lnSpc>
                <a:spcPct val="100000"/>
              </a:lnSpc>
              <a:spcBef>
                <a:spcPts val="1400"/>
              </a:spcBef>
            </a:pPr>
            <a:r>
              <a:rPr lang="en-US" sz="2200" dirty="0">
                <a:solidFill>
                  <a:schemeClr val="accent3">
                    <a:lumMod val="25000"/>
                  </a:schemeClr>
                </a:solidFill>
                <a:latin typeface="Abadi" panose="020B0604020104020204" pitchFamily="34" charset="0"/>
              </a:rPr>
              <a:t>We have our first order by here which sorts the records in ascending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Both clauses make use of ‘1’ (group by 1 order by 1), which is a shortcut for saying the first field from the select list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AC8D8B27-2C36-F5B9-100E-1A9FA0B51532}"/>
              </a:ext>
            </a:extLst>
          </p:cNvPr>
          <p:cNvGraphicFramePr>
            <a:graphicFrameLocks noGrp="1"/>
          </p:cNvGraphicFramePr>
          <p:nvPr>
            <p:extLst>
              <p:ext uri="{D42A27DB-BD31-4B8C-83A1-F6EECF244321}">
                <p14:modId xmlns:p14="http://schemas.microsoft.com/office/powerpoint/2010/main" val="502675239"/>
              </p:ext>
            </p:extLst>
          </p:nvPr>
        </p:nvGraphicFramePr>
        <p:xfrm>
          <a:off x="734028" y="4718203"/>
          <a:ext cx="7177520" cy="1828800"/>
        </p:xfrm>
        <a:graphic>
          <a:graphicData uri="http://schemas.openxmlformats.org/drawingml/2006/table">
            <a:tbl>
              <a:tblPr/>
              <a:tblGrid>
                <a:gridCol w="3588760">
                  <a:extLst>
                    <a:ext uri="{9D8B030D-6E8A-4147-A177-3AD203B41FA5}">
                      <a16:colId xmlns:a16="http://schemas.microsoft.com/office/drawing/2014/main" val="575268868"/>
                    </a:ext>
                  </a:extLst>
                </a:gridCol>
                <a:gridCol w="3588760">
                  <a:extLst>
                    <a:ext uri="{9D8B030D-6E8A-4147-A177-3AD203B41FA5}">
                      <a16:colId xmlns:a16="http://schemas.microsoft.com/office/drawing/2014/main" val="19876929"/>
                    </a:ext>
                  </a:extLst>
                </a:gridCol>
              </a:tblGrid>
              <a:tr h="0">
                <a:tc>
                  <a:txBody>
                    <a:bodyPr/>
                    <a:lstStyle/>
                    <a:p>
                      <a:pPr algn="r" fontAlgn="ctr"/>
                      <a:r>
                        <a:rPr lang="en-US" b="1">
                          <a:effectLst/>
                        </a:rPr>
                        <a:t>Mission_Outcome</a:t>
                      </a:r>
                    </a:p>
                  </a:txBody>
                  <a:tcPr anchor="ctr">
                    <a:lnL>
                      <a:noFill/>
                    </a:lnL>
                    <a:lnR>
                      <a:noFill/>
                    </a:lnR>
                    <a:lnT>
                      <a:noFill/>
                    </a:lnT>
                    <a:lnB>
                      <a:noFill/>
                    </a:lnB>
                    <a:solidFill>
                      <a:srgbClr val="FFFFFF"/>
                    </a:solidFill>
                  </a:tcPr>
                </a:tc>
                <a:tc>
                  <a:txBody>
                    <a:bodyPr/>
                    <a:lstStyle/>
                    <a:p>
                      <a:pPr algn="r" fontAlgn="ctr"/>
                      <a:r>
                        <a:rPr lang="en-US" b="1" dirty="0">
                          <a:effectLst/>
                        </a:rPr>
                        <a:t>count(*)</a:t>
                      </a:r>
                    </a:p>
                  </a:txBody>
                  <a:tcPr anchor="ctr">
                    <a:lnL>
                      <a:noFill/>
                    </a:lnL>
                    <a:lnR>
                      <a:noFill/>
                    </a:lnR>
                    <a:lnT>
                      <a:noFill/>
                    </a:lnT>
                    <a:lnB>
                      <a:noFill/>
                    </a:lnB>
                    <a:solidFill>
                      <a:srgbClr val="FFFFFF"/>
                    </a:solidFill>
                  </a:tcPr>
                </a:tc>
                <a:extLst>
                  <a:ext uri="{0D108BD9-81ED-4DB2-BD59-A6C34878D82A}">
                    <a16:rowId xmlns:a16="http://schemas.microsoft.com/office/drawing/2014/main" val="4122085876"/>
                  </a:ext>
                </a:extLst>
              </a:tr>
              <a:tr h="0">
                <a:tc>
                  <a:txBody>
                    <a:bodyPr/>
                    <a:lstStyle/>
                    <a:p>
                      <a:pPr algn="r" fontAlgn="ctr"/>
                      <a:r>
                        <a:rPr lang="en-US">
                          <a:effectLst/>
                        </a:rPr>
                        <a:t>Failure (in flight)</a:t>
                      </a:r>
                    </a:p>
                  </a:txBody>
                  <a:tcPr anchor="ctr">
                    <a:lnL>
                      <a:noFill/>
                    </a:lnL>
                    <a:lnR>
                      <a:noFill/>
                    </a:lnR>
                    <a:lnT>
                      <a:noFill/>
                    </a:lnT>
                    <a:lnB>
                      <a:noFill/>
                    </a:lnB>
                    <a:solidFill>
                      <a:srgbClr val="FFFFFF"/>
                    </a:solidFill>
                  </a:tcPr>
                </a:tc>
                <a:tc>
                  <a:txBody>
                    <a:bodyPr/>
                    <a:lstStyle/>
                    <a:p>
                      <a:pPr algn="r"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3865568242"/>
                  </a:ext>
                </a:extLst>
              </a:tr>
              <a:tr h="0">
                <a:tc>
                  <a:txBody>
                    <a:bodyPr/>
                    <a:lstStyle/>
                    <a:p>
                      <a:pPr algn="r" fontAlgn="ctr"/>
                      <a:r>
                        <a:rPr lang="en-US">
                          <a:effectLst/>
                        </a:rPr>
                        <a:t>Success</a:t>
                      </a:r>
                    </a:p>
                  </a:txBody>
                  <a:tcPr anchor="ctr">
                    <a:lnL>
                      <a:noFill/>
                    </a:lnL>
                    <a:lnR>
                      <a:noFill/>
                    </a:lnR>
                    <a:lnT>
                      <a:noFill/>
                    </a:lnT>
                    <a:lnB>
                      <a:noFill/>
                    </a:lnB>
                    <a:solidFill>
                      <a:srgbClr val="FFFFFF"/>
                    </a:solidFill>
                  </a:tcPr>
                </a:tc>
                <a:tc>
                  <a:txBody>
                    <a:bodyPr/>
                    <a:lstStyle/>
                    <a:p>
                      <a:pPr algn="r" fontAlgn="ctr"/>
                      <a:r>
                        <a:rPr lang="en-US">
                          <a:effectLst/>
                        </a:rPr>
                        <a:t>98</a:t>
                      </a:r>
                    </a:p>
                  </a:txBody>
                  <a:tcPr anchor="ctr">
                    <a:lnL>
                      <a:noFill/>
                    </a:lnL>
                    <a:lnR>
                      <a:noFill/>
                    </a:lnR>
                    <a:lnT>
                      <a:noFill/>
                    </a:lnT>
                    <a:lnB>
                      <a:noFill/>
                    </a:lnB>
                    <a:solidFill>
                      <a:srgbClr val="FFFFFF"/>
                    </a:solidFill>
                  </a:tcPr>
                </a:tc>
                <a:extLst>
                  <a:ext uri="{0D108BD9-81ED-4DB2-BD59-A6C34878D82A}">
                    <a16:rowId xmlns:a16="http://schemas.microsoft.com/office/drawing/2014/main" val="1696867345"/>
                  </a:ext>
                </a:extLst>
              </a:tr>
              <a:tr h="0">
                <a:tc>
                  <a:txBody>
                    <a:bodyPr/>
                    <a:lstStyle/>
                    <a:p>
                      <a:pPr algn="r" fontAlgn="ctr"/>
                      <a:r>
                        <a:rPr lang="en-US">
                          <a:effectLst/>
                        </a:rPr>
                        <a:t>Success</a:t>
                      </a:r>
                    </a:p>
                  </a:txBody>
                  <a:tcPr anchor="ctr">
                    <a:lnL>
                      <a:noFill/>
                    </a:lnL>
                    <a:lnR>
                      <a:noFill/>
                    </a:lnR>
                    <a:lnT>
                      <a:noFill/>
                    </a:lnT>
                    <a:lnB>
                      <a:noFill/>
                    </a:lnB>
                    <a:solidFill>
                      <a:srgbClr val="FFFFFF"/>
                    </a:solidFill>
                  </a:tcPr>
                </a:tc>
                <a:tc>
                  <a:txBody>
                    <a:bodyPr/>
                    <a:lstStyle/>
                    <a:p>
                      <a:pPr algn="r"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887155992"/>
                  </a:ext>
                </a:extLst>
              </a:tr>
              <a:tr h="0">
                <a:tc>
                  <a:txBody>
                    <a:bodyPr/>
                    <a:lstStyle/>
                    <a:p>
                      <a:pPr algn="r" fontAlgn="ctr"/>
                      <a:r>
                        <a:rPr lang="en-US">
                          <a:effectLst/>
                        </a:rPr>
                        <a:t>Success (payload status unclear)</a:t>
                      </a:r>
                    </a:p>
                  </a:txBody>
                  <a:tcPr anchor="ctr">
                    <a:lnL>
                      <a:noFill/>
                    </a:lnL>
                    <a:lnR>
                      <a:noFill/>
                    </a:lnR>
                    <a:lnT>
                      <a:noFill/>
                    </a:lnT>
                    <a:lnB>
                      <a:noFill/>
                    </a:lnB>
                    <a:solidFill>
                      <a:srgbClr val="FFFFFF"/>
                    </a:solidFill>
                  </a:tcPr>
                </a:tc>
                <a:tc>
                  <a:txBody>
                    <a:bodyPr/>
                    <a:lstStyle/>
                    <a:p>
                      <a:pPr algn="r"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2153992882"/>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4243"/>
            <a:ext cx="8639033" cy="46927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PAYLOAD_MASS__KG_ in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max(PAYLOAD_MASS__KG_) from SPACEXTBL)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This query needs to be done with a subquery – the subquery finds the maximum value of the payload</a:t>
            </a:r>
          </a:p>
          <a:p>
            <a:pPr>
              <a:lnSpc>
                <a:spcPct val="100000"/>
              </a:lnSpc>
              <a:spcBef>
                <a:spcPts val="1400"/>
              </a:spcBef>
            </a:pPr>
            <a:r>
              <a:rPr lang="en-US" sz="2200" dirty="0">
                <a:solidFill>
                  <a:schemeClr val="accent3">
                    <a:lumMod val="25000"/>
                  </a:schemeClr>
                </a:solidFill>
                <a:latin typeface="Abadi" panose="020B0604020104020204" pitchFamily="34" charset="0"/>
              </a:rPr>
              <a:t>Then the result of that subquery is used in an “in” clause, which could have been an equal here as an alternative.  “In” is usually used for a list of items.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7" name="Table 6">
            <a:extLst>
              <a:ext uri="{FF2B5EF4-FFF2-40B4-BE49-F238E27FC236}">
                <a16:creationId xmlns:a16="http://schemas.microsoft.com/office/drawing/2014/main" id="{6CDB6436-40A8-D5C6-653A-7E74F66D8F4A}"/>
              </a:ext>
            </a:extLst>
          </p:cNvPr>
          <p:cNvGraphicFramePr>
            <a:graphicFrameLocks noGrp="1"/>
          </p:cNvGraphicFramePr>
          <p:nvPr>
            <p:extLst>
              <p:ext uri="{D42A27DB-BD31-4B8C-83A1-F6EECF244321}">
                <p14:modId xmlns:p14="http://schemas.microsoft.com/office/powerpoint/2010/main" val="1273756335"/>
              </p:ext>
            </p:extLst>
          </p:nvPr>
        </p:nvGraphicFramePr>
        <p:xfrm>
          <a:off x="9737928" y="1562816"/>
          <a:ext cx="1684062" cy="4351334"/>
        </p:xfrm>
        <a:graphic>
          <a:graphicData uri="http://schemas.openxmlformats.org/drawingml/2006/table">
            <a:tbl>
              <a:tblPr/>
              <a:tblGrid>
                <a:gridCol w="1684062">
                  <a:extLst>
                    <a:ext uri="{9D8B030D-6E8A-4147-A177-3AD203B41FA5}">
                      <a16:colId xmlns:a16="http://schemas.microsoft.com/office/drawing/2014/main" val="3801781926"/>
                    </a:ext>
                  </a:extLst>
                </a:gridCol>
              </a:tblGrid>
              <a:tr h="334718">
                <a:tc>
                  <a:txBody>
                    <a:bodyPr/>
                    <a:lstStyle/>
                    <a:p>
                      <a:pPr algn="r" fontAlgn="ctr"/>
                      <a:r>
                        <a:rPr lang="en-US" sz="1600" b="1">
                          <a:effectLst/>
                        </a:rPr>
                        <a:t>Booster_Version</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451766215"/>
                  </a:ext>
                </a:extLst>
              </a:tr>
              <a:tr h="334718">
                <a:tc>
                  <a:txBody>
                    <a:bodyPr/>
                    <a:lstStyle/>
                    <a:p>
                      <a:pPr algn="r" fontAlgn="ctr"/>
                      <a:r>
                        <a:rPr lang="en-US" sz="1600">
                          <a:effectLst/>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417038512"/>
                  </a:ext>
                </a:extLst>
              </a:tr>
              <a:tr h="334718">
                <a:tc>
                  <a:txBody>
                    <a:bodyPr/>
                    <a:lstStyle/>
                    <a:p>
                      <a:pPr algn="r" fontAlgn="ctr"/>
                      <a:r>
                        <a:rPr lang="en-US" sz="1600">
                          <a:effectLst/>
                        </a:rPr>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13592384"/>
                  </a:ext>
                </a:extLst>
              </a:tr>
              <a:tr h="334718">
                <a:tc>
                  <a:txBody>
                    <a:bodyPr/>
                    <a:lstStyle/>
                    <a:p>
                      <a:pPr algn="r" fontAlgn="ctr"/>
                      <a:r>
                        <a:rPr lang="en-US" sz="1600" dirty="0">
                          <a:effectLst/>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217896612"/>
                  </a:ext>
                </a:extLst>
              </a:tr>
              <a:tr h="334718">
                <a:tc>
                  <a:txBody>
                    <a:bodyPr/>
                    <a:lstStyle/>
                    <a:p>
                      <a:pPr algn="r" fontAlgn="ctr"/>
                      <a:r>
                        <a:rPr lang="en-US" sz="1600">
                          <a:effectLst/>
                        </a:rPr>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752578391"/>
                  </a:ext>
                </a:extLst>
              </a:tr>
              <a:tr h="334718">
                <a:tc>
                  <a:txBody>
                    <a:bodyPr/>
                    <a:lstStyle/>
                    <a:p>
                      <a:pPr algn="r" fontAlgn="ctr"/>
                      <a:r>
                        <a:rPr lang="en-US" sz="1600">
                          <a:effectLst/>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284843156"/>
                  </a:ext>
                </a:extLst>
              </a:tr>
              <a:tr h="334718">
                <a:tc>
                  <a:txBody>
                    <a:bodyPr/>
                    <a:lstStyle/>
                    <a:p>
                      <a:pPr algn="r" fontAlgn="ctr"/>
                      <a:r>
                        <a:rPr lang="en-US" sz="1600">
                          <a:effectLst/>
                        </a:rPr>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290122170"/>
                  </a:ext>
                </a:extLst>
              </a:tr>
              <a:tr h="334718">
                <a:tc>
                  <a:txBody>
                    <a:bodyPr/>
                    <a:lstStyle/>
                    <a:p>
                      <a:pPr algn="r" fontAlgn="ctr"/>
                      <a:r>
                        <a:rPr lang="en-US" sz="1600">
                          <a:effectLst/>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138605647"/>
                  </a:ext>
                </a:extLst>
              </a:tr>
              <a:tr h="334718">
                <a:tc>
                  <a:txBody>
                    <a:bodyPr/>
                    <a:lstStyle/>
                    <a:p>
                      <a:pPr algn="r" fontAlgn="ctr"/>
                      <a:r>
                        <a:rPr lang="en-US" sz="1600">
                          <a:effectLst/>
                        </a:rPr>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998109216"/>
                  </a:ext>
                </a:extLst>
              </a:tr>
              <a:tr h="334718">
                <a:tc>
                  <a:txBody>
                    <a:bodyPr/>
                    <a:lstStyle/>
                    <a:p>
                      <a:pPr algn="r" fontAlgn="ctr"/>
                      <a:r>
                        <a:rPr lang="en-US" sz="1600">
                          <a:effectLst/>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065825257"/>
                  </a:ext>
                </a:extLst>
              </a:tr>
              <a:tr h="334718">
                <a:tc>
                  <a:txBody>
                    <a:bodyPr/>
                    <a:lstStyle/>
                    <a:p>
                      <a:pPr algn="r" fontAlgn="ctr"/>
                      <a:r>
                        <a:rPr lang="en-US" sz="1600">
                          <a:effectLst/>
                        </a:rPr>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490005301"/>
                  </a:ext>
                </a:extLst>
              </a:tr>
              <a:tr h="334718">
                <a:tc>
                  <a:txBody>
                    <a:bodyPr/>
                    <a:lstStyle/>
                    <a:p>
                      <a:pPr algn="r" fontAlgn="ctr"/>
                      <a:r>
                        <a:rPr lang="en-US" sz="1600">
                          <a:effectLst/>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973921134"/>
                  </a:ext>
                </a:extLst>
              </a:tr>
              <a:tr h="334718">
                <a:tc>
                  <a:txBody>
                    <a:bodyPr/>
                    <a:lstStyle/>
                    <a:p>
                      <a:pPr algn="r" fontAlgn="ctr"/>
                      <a:r>
                        <a:rPr lang="en-US" sz="1600" dirty="0">
                          <a:effectLst/>
                        </a:rPr>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123626714"/>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3448740"/>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(Date,6,2) as </a:t>
            </a:r>
            <a:r>
              <a:rPr lang="en-US" sz="2200" dirty="0" err="1">
                <a:solidFill>
                  <a:schemeClr val="accent3">
                    <a:lumMod val="25000"/>
                  </a:schemeClr>
                </a:solidFill>
                <a:latin typeface="Abadi"/>
              </a:rPr>
              <a:t>mth</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SPACEXTBL 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='Failure (drone ship)’ and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(Date,0,5)='2015’</a:t>
            </a:r>
          </a:p>
          <a:p>
            <a:pPr>
              <a:lnSpc>
                <a:spcPct val="100000"/>
              </a:lnSpc>
              <a:spcBef>
                <a:spcPts val="1400"/>
              </a:spcBef>
            </a:pPr>
            <a:r>
              <a:rPr lang="en-US" sz="2200" dirty="0">
                <a:solidFill>
                  <a:schemeClr val="accent3">
                    <a:lumMod val="25000"/>
                  </a:schemeClr>
                </a:solidFill>
                <a:latin typeface="Abadi"/>
              </a:rPr>
              <a:t>The substring function is used twice here.  That function is like slicing a string, in this case parsing out a date in YYYY-MM-DD format into:</a:t>
            </a:r>
          </a:p>
          <a:p>
            <a:pPr lvl="1">
              <a:lnSpc>
                <a:spcPct val="100000"/>
              </a:lnSpc>
              <a:spcBef>
                <a:spcPts val="1400"/>
              </a:spcBef>
            </a:pPr>
            <a:r>
              <a:rPr lang="en-US" dirty="0">
                <a:solidFill>
                  <a:schemeClr val="accent3">
                    <a:lumMod val="25000"/>
                  </a:schemeClr>
                </a:solidFill>
                <a:latin typeface="Abadi"/>
              </a:rPr>
              <a:t>The 6</a:t>
            </a:r>
            <a:r>
              <a:rPr lang="en-US" baseline="30000" dirty="0">
                <a:solidFill>
                  <a:schemeClr val="accent3">
                    <a:lumMod val="25000"/>
                  </a:schemeClr>
                </a:solidFill>
                <a:latin typeface="Abadi"/>
              </a:rPr>
              <a:t>th</a:t>
            </a:r>
            <a:r>
              <a:rPr lang="en-US" dirty="0">
                <a:solidFill>
                  <a:schemeClr val="accent3">
                    <a:lumMod val="25000"/>
                  </a:schemeClr>
                </a:solidFill>
                <a:latin typeface="Abadi"/>
              </a:rPr>
              <a:t> and 7</a:t>
            </a:r>
            <a:r>
              <a:rPr lang="en-US" baseline="30000" dirty="0">
                <a:solidFill>
                  <a:schemeClr val="accent3">
                    <a:lumMod val="25000"/>
                  </a:schemeClr>
                </a:solidFill>
                <a:latin typeface="Abadi"/>
              </a:rPr>
              <a:t>th</a:t>
            </a:r>
            <a:r>
              <a:rPr lang="en-US" dirty="0">
                <a:solidFill>
                  <a:schemeClr val="accent3">
                    <a:lumMod val="25000"/>
                  </a:schemeClr>
                </a:solidFill>
                <a:latin typeface="Abadi"/>
              </a:rPr>
              <a:t> bytes (Month) (start at byte 6 and take 2 bytes)</a:t>
            </a:r>
          </a:p>
          <a:p>
            <a:pPr lvl="1">
              <a:lnSpc>
                <a:spcPct val="100000"/>
              </a:lnSpc>
              <a:spcBef>
                <a:spcPts val="1400"/>
              </a:spcBef>
            </a:pPr>
            <a:r>
              <a:rPr lang="en-US" dirty="0">
                <a:solidFill>
                  <a:schemeClr val="accent3">
                    <a:lumMod val="25000"/>
                  </a:schemeClr>
                </a:solidFill>
                <a:latin typeface="Abadi"/>
              </a:rPr>
              <a:t>Bytes 0-4 (Year) – start at byte 0 and take 5 bytes (this was recommended by the class – I would normally do </a:t>
            </a:r>
            <a:r>
              <a:rPr lang="en-US" dirty="0" err="1">
                <a:solidFill>
                  <a:schemeClr val="accent3">
                    <a:lumMod val="25000"/>
                  </a:schemeClr>
                </a:solidFill>
                <a:latin typeface="Abadi"/>
              </a:rPr>
              <a:t>substr</a:t>
            </a:r>
            <a:r>
              <a:rPr lang="en-US" dirty="0">
                <a:solidFill>
                  <a:schemeClr val="accent3">
                    <a:lumMod val="25000"/>
                  </a:schemeClr>
                </a:solidFill>
                <a:latin typeface="Abadi"/>
              </a:rPr>
              <a:t>(1,4).</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92D4DEAC-2B36-7FB0-EA38-1442C2225180}"/>
              </a:ext>
            </a:extLst>
          </p:cNvPr>
          <p:cNvGraphicFramePr>
            <a:graphicFrameLocks noGrp="1"/>
          </p:cNvGraphicFramePr>
          <p:nvPr>
            <p:extLst>
              <p:ext uri="{D42A27DB-BD31-4B8C-83A1-F6EECF244321}">
                <p14:modId xmlns:p14="http://schemas.microsoft.com/office/powerpoint/2010/main" val="3192348045"/>
              </p:ext>
            </p:extLst>
          </p:nvPr>
        </p:nvGraphicFramePr>
        <p:xfrm>
          <a:off x="506895" y="5310515"/>
          <a:ext cx="8557592" cy="1097280"/>
        </p:xfrm>
        <a:graphic>
          <a:graphicData uri="http://schemas.openxmlformats.org/drawingml/2006/table">
            <a:tbl>
              <a:tblPr/>
              <a:tblGrid>
                <a:gridCol w="2139398">
                  <a:extLst>
                    <a:ext uri="{9D8B030D-6E8A-4147-A177-3AD203B41FA5}">
                      <a16:colId xmlns:a16="http://schemas.microsoft.com/office/drawing/2014/main" val="918858023"/>
                    </a:ext>
                  </a:extLst>
                </a:gridCol>
                <a:gridCol w="2139398">
                  <a:extLst>
                    <a:ext uri="{9D8B030D-6E8A-4147-A177-3AD203B41FA5}">
                      <a16:colId xmlns:a16="http://schemas.microsoft.com/office/drawing/2014/main" val="1722083210"/>
                    </a:ext>
                  </a:extLst>
                </a:gridCol>
                <a:gridCol w="2139398">
                  <a:extLst>
                    <a:ext uri="{9D8B030D-6E8A-4147-A177-3AD203B41FA5}">
                      <a16:colId xmlns:a16="http://schemas.microsoft.com/office/drawing/2014/main" val="2052243672"/>
                    </a:ext>
                  </a:extLst>
                </a:gridCol>
                <a:gridCol w="2139398">
                  <a:extLst>
                    <a:ext uri="{9D8B030D-6E8A-4147-A177-3AD203B41FA5}">
                      <a16:colId xmlns:a16="http://schemas.microsoft.com/office/drawing/2014/main" val="1054390553"/>
                    </a:ext>
                  </a:extLst>
                </a:gridCol>
              </a:tblGrid>
              <a:tr h="0">
                <a:tc>
                  <a:txBody>
                    <a:bodyPr/>
                    <a:lstStyle/>
                    <a:p>
                      <a:pPr algn="r" fontAlgn="ctr"/>
                      <a:r>
                        <a:rPr lang="en-US" b="1">
                          <a:effectLst/>
                        </a:rPr>
                        <a:t>mth</a:t>
                      </a:r>
                    </a:p>
                  </a:txBody>
                  <a:tcPr anchor="ctr">
                    <a:lnL>
                      <a:noFill/>
                    </a:lnL>
                    <a:lnR>
                      <a:noFill/>
                    </a:lnR>
                    <a:lnT>
                      <a:noFill/>
                    </a:lnT>
                    <a:lnB>
                      <a:noFill/>
                    </a:lnB>
                    <a:solidFill>
                      <a:srgbClr val="FFFFFF"/>
                    </a:solidFill>
                  </a:tcPr>
                </a:tc>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Booster_Version</a:t>
                      </a:r>
                    </a:p>
                  </a:txBody>
                  <a:tcPr anchor="ctr">
                    <a:lnL>
                      <a:noFill/>
                    </a:lnL>
                    <a:lnR>
                      <a:noFill/>
                    </a:lnR>
                    <a:lnT>
                      <a:noFill/>
                    </a:lnT>
                    <a:lnB>
                      <a:noFill/>
                    </a:lnB>
                    <a:solidFill>
                      <a:srgbClr val="FFFFFF"/>
                    </a:solidFill>
                  </a:tcPr>
                </a:tc>
                <a:tc>
                  <a:txBody>
                    <a:bodyPr/>
                    <a:lstStyle/>
                    <a:p>
                      <a:pPr algn="r"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1342098676"/>
                  </a:ext>
                </a:extLst>
              </a:tr>
              <a:tr h="0">
                <a:tc>
                  <a:txBody>
                    <a:bodyPr/>
                    <a:lstStyle/>
                    <a:p>
                      <a:pPr algn="r" fontAlgn="ctr"/>
                      <a:r>
                        <a:rPr lang="en-US">
                          <a:effectLst/>
                        </a:rPr>
                        <a:t>01</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B1012</a:t>
                      </a:r>
                    </a:p>
                  </a:txBody>
                  <a:tcPr anchor="ctr">
                    <a:lnL>
                      <a:noFill/>
                    </a:lnL>
                    <a:lnR>
                      <a:noFill/>
                    </a:lnR>
                    <a:lnT>
                      <a:noFill/>
                    </a:lnT>
                    <a:lnB>
                      <a:noFill/>
                    </a:lnB>
                    <a:solidFill>
                      <a:srgbClr val="FFFFFF"/>
                    </a:solidFill>
                  </a:tcPr>
                </a:tc>
                <a:tc>
                  <a:txBody>
                    <a:bodyPr/>
                    <a:lstStyle/>
                    <a:p>
                      <a:pPr algn="r" fontAlgn="ctr"/>
                      <a:r>
                        <a:rPr lang="en-US">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4193096651"/>
                  </a:ext>
                </a:extLst>
              </a:tr>
              <a:tr h="0">
                <a:tc>
                  <a:txBody>
                    <a:bodyPr/>
                    <a:lstStyle/>
                    <a:p>
                      <a:pPr algn="r" fontAlgn="ctr"/>
                      <a:r>
                        <a:rPr lang="en-US">
                          <a:effectLst/>
                        </a:rPr>
                        <a:t>04</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B1015</a:t>
                      </a:r>
                    </a:p>
                  </a:txBody>
                  <a:tcPr anchor="ctr">
                    <a:lnL>
                      <a:noFill/>
                    </a:lnL>
                    <a:lnR>
                      <a:noFill/>
                    </a:lnR>
                    <a:lnT>
                      <a:noFill/>
                    </a:lnT>
                    <a:lnB>
                      <a:noFill/>
                    </a:lnB>
                    <a:solidFill>
                      <a:srgbClr val="FFFFFF"/>
                    </a:solidFill>
                  </a:tcPr>
                </a:tc>
                <a:tc>
                  <a:txBody>
                    <a:bodyPr/>
                    <a:lstStyle/>
                    <a:p>
                      <a:pPr algn="r"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27513886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584945"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from SPACEXTBL where Date &gt;= '2010-06-04' and Date &lt;= '2017-03-20’ group by 1 order by 2 desc</a:t>
            </a:r>
          </a:p>
          <a:p>
            <a:pPr>
              <a:lnSpc>
                <a:spcPct val="100000"/>
              </a:lnSpc>
              <a:spcBef>
                <a:spcPts val="1400"/>
              </a:spcBef>
            </a:pPr>
            <a:r>
              <a:rPr lang="en-US" sz="2200" dirty="0">
                <a:solidFill>
                  <a:schemeClr val="accent3">
                    <a:lumMod val="25000"/>
                  </a:schemeClr>
                </a:solidFill>
                <a:latin typeface="Abadi" panose="020B0604020104020204" pitchFamily="34" charset="0"/>
              </a:rPr>
              <a:t>The only new item here is the use of desc to note that the sort should be in descending order.  In this case, it is on the count field, so it shows the largest values at the top</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94953E60-1A88-9874-E22D-3667D440151C}"/>
              </a:ext>
            </a:extLst>
          </p:cNvPr>
          <p:cNvGraphicFramePr>
            <a:graphicFrameLocks noGrp="1"/>
          </p:cNvGraphicFramePr>
          <p:nvPr>
            <p:extLst>
              <p:ext uri="{D42A27DB-BD31-4B8C-83A1-F6EECF244321}">
                <p14:modId xmlns:p14="http://schemas.microsoft.com/office/powerpoint/2010/main" val="451229254"/>
              </p:ext>
            </p:extLst>
          </p:nvPr>
        </p:nvGraphicFramePr>
        <p:xfrm>
          <a:off x="7354956" y="2355374"/>
          <a:ext cx="4532244" cy="3566160"/>
        </p:xfrm>
        <a:graphic>
          <a:graphicData uri="http://schemas.openxmlformats.org/drawingml/2006/table">
            <a:tbl>
              <a:tblPr/>
              <a:tblGrid>
                <a:gridCol w="2266122">
                  <a:extLst>
                    <a:ext uri="{9D8B030D-6E8A-4147-A177-3AD203B41FA5}">
                      <a16:colId xmlns:a16="http://schemas.microsoft.com/office/drawing/2014/main" val="565449221"/>
                    </a:ext>
                  </a:extLst>
                </a:gridCol>
                <a:gridCol w="2266122">
                  <a:extLst>
                    <a:ext uri="{9D8B030D-6E8A-4147-A177-3AD203B41FA5}">
                      <a16:colId xmlns:a16="http://schemas.microsoft.com/office/drawing/2014/main" val="2934549843"/>
                    </a:ext>
                  </a:extLst>
                </a:gridCol>
              </a:tblGrid>
              <a:tr h="0">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count(*)</a:t>
                      </a:r>
                    </a:p>
                  </a:txBody>
                  <a:tcPr anchor="ctr">
                    <a:lnL>
                      <a:noFill/>
                    </a:lnL>
                    <a:lnR>
                      <a:noFill/>
                    </a:lnR>
                    <a:lnT>
                      <a:noFill/>
                    </a:lnT>
                    <a:lnB>
                      <a:noFill/>
                    </a:lnB>
                    <a:solidFill>
                      <a:srgbClr val="FFFFFF"/>
                    </a:solidFill>
                  </a:tcPr>
                </a:tc>
                <a:extLst>
                  <a:ext uri="{0D108BD9-81ED-4DB2-BD59-A6C34878D82A}">
                    <a16:rowId xmlns:a16="http://schemas.microsoft.com/office/drawing/2014/main" val="1343916133"/>
                  </a:ext>
                </a:extLst>
              </a:tr>
              <a:tr h="0">
                <a:tc>
                  <a:txBody>
                    <a:bodyPr/>
                    <a:lstStyle/>
                    <a:p>
                      <a:pPr algn="r" fontAlgn="ctr"/>
                      <a:r>
                        <a:rPr lang="en-US">
                          <a:effectLst/>
                        </a:rPr>
                        <a:t>No attempt</a:t>
                      </a:r>
                    </a:p>
                  </a:txBody>
                  <a:tcPr anchor="ctr">
                    <a:lnL>
                      <a:noFill/>
                    </a:lnL>
                    <a:lnR>
                      <a:noFill/>
                    </a:lnR>
                    <a:lnT>
                      <a:noFill/>
                    </a:lnT>
                    <a:lnB>
                      <a:noFill/>
                    </a:lnB>
                    <a:solidFill>
                      <a:srgbClr val="FFFFFF"/>
                    </a:solidFill>
                  </a:tcPr>
                </a:tc>
                <a:tc>
                  <a:txBody>
                    <a:bodyPr/>
                    <a:lstStyle/>
                    <a:p>
                      <a:pPr algn="r" fontAlgn="ctr"/>
                      <a:r>
                        <a:rPr lang="en-US">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288324628"/>
                  </a:ext>
                </a:extLst>
              </a:tr>
              <a:tr h="0">
                <a:tc>
                  <a:txBody>
                    <a:bodyPr/>
                    <a:lstStyle/>
                    <a:p>
                      <a:pPr algn="r" fontAlgn="ctr"/>
                      <a:r>
                        <a:rPr lang="en-US">
                          <a:effectLst/>
                        </a:rPr>
                        <a:t>Success (drone ship)</a:t>
                      </a:r>
                    </a:p>
                  </a:txBody>
                  <a:tcPr anchor="ctr">
                    <a:lnL>
                      <a:noFill/>
                    </a:lnL>
                    <a:lnR>
                      <a:noFill/>
                    </a:lnR>
                    <a:lnT>
                      <a:noFill/>
                    </a:lnT>
                    <a:lnB>
                      <a:noFill/>
                    </a:lnB>
                    <a:solidFill>
                      <a:srgbClr val="FFFFFF"/>
                    </a:solidFill>
                  </a:tcPr>
                </a:tc>
                <a:tc>
                  <a:txBody>
                    <a:bodyPr/>
                    <a:lstStyle/>
                    <a:p>
                      <a:pPr algn="r"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3518793102"/>
                  </a:ext>
                </a:extLst>
              </a:tr>
              <a:tr h="0">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2517073938"/>
                  </a:ext>
                </a:extLst>
              </a:tr>
              <a:tr h="0">
                <a:tc>
                  <a:txBody>
                    <a:bodyPr/>
                    <a:lstStyle/>
                    <a:p>
                      <a:pPr algn="r" fontAlgn="ctr"/>
                      <a:r>
                        <a:rPr lang="en-US">
                          <a:effectLst/>
                        </a:rPr>
                        <a:t>Success (ground pad)</a:t>
                      </a:r>
                    </a:p>
                  </a:txBody>
                  <a:tcPr anchor="ctr">
                    <a:lnL>
                      <a:noFill/>
                    </a:lnL>
                    <a:lnR>
                      <a:noFill/>
                    </a:lnR>
                    <a:lnT>
                      <a:noFill/>
                    </a:lnT>
                    <a:lnB>
                      <a:noFill/>
                    </a:lnB>
                    <a:solidFill>
                      <a:srgbClr val="FFFFFF"/>
                    </a:solidFill>
                  </a:tcPr>
                </a:tc>
                <a:tc>
                  <a:txBody>
                    <a:bodyPr/>
                    <a:lstStyle/>
                    <a:p>
                      <a:pPr algn="r"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651146070"/>
                  </a:ext>
                </a:extLst>
              </a:tr>
              <a:tr h="0">
                <a:tc>
                  <a:txBody>
                    <a:bodyPr/>
                    <a:lstStyle/>
                    <a:p>
                      <a:pPr algn="r" fontAlgn="ctr"/>
                      <a:r>
                        <a:rPr lang="en-US">
                          <a:effectLst/>
                        </a:rPr>
                        <a:t>Controlled (ocean)</a:t>
                      </a:r>
                    </a:p>
                  </a:txBody>
                  <a:tcPr anchor="ctr">
                    <a:lnL>
                      <a:noFill/>
                    </a:lnL>
                    <a:lnR>
                      <a:noFill/>
                    </a:lnR>
                    <a:lnT>
                      <a:noFill/>
                    </a:lnT>
                    <a:lnB>
                      <a:noFill/>
                    </a:lnB>
                    <a:solidFill>
                      <a:srgbClr val="FFFFFF"/>
                    </a:solidFill>
                  </a:tcPr>
                </a:tc>
                <a:tc>
                  <a:txBody>
                    <a:bodyPr/>
                    <a:lstStyle/>
                    <a:p>
                      <a:pPr algn="r"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3019851710"/>
                  </a:ext>
                </a:extLst>
              </a:tr>
              <a:tr h="0">
                <a:tc>
                  <a:txBody>
                    <a:bodyPr/>
                    <a:lstStyle/>
                    <a:p>
                      <a:pPr algn="r" fontAlgn="ctr"/>
                      <a:r>
                        <a:rPr lang="en-US">
                          <a:effectLst/>
                        </a:rPr>
                        <a:t>Uncontrolled (ocean)</a:t>
                      </a:r>
                    </a:p>
                  </a:txBody>
                  <a:tcPr anchor="ctr">
                    <a:lnL>
                      <a:noFill/>
                    </a:lnL>
                    <a:lnR>
                      <a:noFill/>
                    </a:lnR>
                    <a:lnT>
                      <a:noFill/>
                    </a:lnT>
                    <a:lnB>
                      <a:noFill/>
                    </a:lnB>
                    <a:solidFill>
                      <a:srgbClr val="FFFFFF"/>
                    </a:solidFill>
                  </a:tcPr>
                </a:tc>
                <a:tc>
                  <a:txBody>
                    <a:bodyPr/>
                    <a:lstStyle/>
                    <a:p>
                      <a:pPr algn="r"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3705913060"/>
                  </a:ext>
                </a:extLst>
              </a:tr>
              <a:tr h="0">
                <a:tc>
                  <a:txBody>
                    <a:bodyPr/>
                    <a:lstStyle/>
                    <a:p>
                      <a:pPr algn="r" fontAlgn="ctr"/>
                      <a:r>
                        <a:rPr lang="en-US">
                          <a:effectLst/>
                        </a:rPr>
                        <a:t>Failure (parachute)</a:t>
                      </a:r>
                    </a:p>
                  </a:txBody>
                  <a:tcPr anchor="ctr">
                    <a:lnL>
                      <a:noFill/>
                    </a:lnL>
                    <a:lnR>
                      <a:noFill/>
                    </a:lnR>
                    <a:lnT>
                      <a:noFill/>
                    </a:lnT>
                    <a:lnB>
                      <a:noFill/>
                    </a:lnB>
                    <a:solidFill>
                      <a:srgbClr val="FFFFFF"/>
                    </a:solidFill>
                  </a:tcPr>
                </a:tc>
                <a:tc>
                  <a:txBody>
                    <a:bodyPr/>
                    <a:lstStyle/>
                    <a:p>
                      <a:pPr algn="r"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694427361"/>
                  </a:ext>
                </a:extLst>
              </a:tr>
              <a:tr h="0">
                <a:tc>
                  <a:txBody>
                    <a:bodyPr/>
                    <a:lstStyle/>
                    <a:p>
                      <a:pPr algn="r" fontAlgn="ctr"/>
                      <a:r>
                        <a:rPr lang="en-US">
                          <a:effectLst/>
                        </a:rPr>
                        <a:t>Precluded (drone ship)</a:t>
                      </a:r>
                    </a:p>
                  </a:txBody>
                  <a:tcPr anchor="ctr">
                    <a:lnL>
                      <a:noFill/>
                    </a:lnL>
                    <a:lnR>
                      <a:noFill/>
                    </a:lnR>
                    <a:lnT>
                      <a:noFill/>
                    </a:lnT>
                    <a:lnB>
                      <a:noFill/>
                    </a:lnB>
                    <a:solidFill>
                      <a:srgbClr val="FFFFFF"/>
                    </a:solidFill>
                  </a:tcPr>
                </a:tc>
                <a:tc>
                  <a:txBody>
                    <a:bodyPr/>
                    <a:lstStyle/>
                    <a:p>
                      <a:pPr algn="r" fontAlgn="ctr"/>
                      <a:r>
                        <a:rPr lang="en-US"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90980475"/>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62329"/>
            <a:ext cx="9745589" cy="1114633"/>
          </a:xfrm>
          <a:prstGeom prst="rect">
            <a:avLst/>
          </a:prstGeom>
        </p:spPr>
        <p:txBody>
          <a:bodyPr lIns="91440" tIns="45720" rIns="91440" bIns="45720" anchor="t">
            <a:normAutofit/>
          </a:bodyPr>
          <a:lstStyle/>
          <a:p>
            <a:pPr marL="0" indent="0">
              <a:buNone/>
            </a:pPr>
            <a:r>
              <a:rPr lang="en-US" dirty="0"/>
              <a:t>Markers have been added at the launch sites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12290" name="Picture 2">
            <a:extLst>
              <a:ext uri="{FF2B5EF4-FFF2-40B4-BE49-F238E27FC236}">
                <a16:creationId xmlns:a16="http://schemas.microsoft.com/office/drawing/2014/main" id="{07753522-934F-D095-D726-F0D2E6831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3843" y="1397698"/>
            <a:ext cx="6374296" cy="323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50295"/>
            <a:ext cx="9745589" cy="132666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Yellow groupings are the clusters assigned to each launch site.</a:t>
            </a:r>
          </a:p>
          <a:p>
            <a:pPr marL="0" indent="0">
              <a:lnSpc>
                <a:spcPct val="100000"/>
              </a:lnSpc>
              <a:spcBef>
                <a:spcPts val="1400"/>
              </a:spcBef>
              <a:buNone/>
            </a:pPr>
            <a:r>
              <a:rPr lang="en-US" sz="2200" dirty="0">
                <a:solidFill>
                  <a:schemeClr val="accent3">
                    <a:lumMod val="25000"/>
                  </a:schemeClr>
                </a:solidFill>
                <a:latin typeface="Abadi"/>
              </a:rPr>
              <a:t>When you zoom in and click on a cluster, it will show a circular set of green (success) and red(failure) values for each launch from there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9A3B44CB-B8FD-595B-87A2-277AECAA390D}"/>
              </a:ext>
            </a:extLst>
          </p:cNvPr>
          <p:cNvPicPr>
            <a:picLocks noChangeAspect="1"/>
          </p:cNvPicPr>
          <p:nvPr/>
        </p:nvPicPr>
        <p:blipFill>
          <a:blip r:embed="rId3"/>
          <a:stretch>
            <a:fillRect/>
          </a:stretch>
        </p:blipFill>
        <p:spPr>
          <a:xfrm>
            <a:off x="770010" y="1512874"/>
            <a:ext cx="4663381" cy="3147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86905"/>
            <a:ext cx="10807923" cy="443866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an American aerospace manufacturer and space transportation company founded by Elon Musk in 2002. Known for its ambitious goals of reducing space transportation costs, SpaceX has achieved numerous milestones, including the development of the Falcon and Starship rockets</a:t>
            </a:r>
          </a:p>
          <a:p>
            <a:pPr>
              <a:spcBef>
                <a:spcPts val="1400"/>
              </a:spcBef>
            </a:pPr>
            <a:r>
              <a:rPr lang="en-US" sz="2200" dirty="0">
                <a:solidFill>
                  <a:schemeClr val="accent3">
                    <a:lumMod val="25000"/>
                  </a:schemeClr>
                </a:solidFill>
                <a:latin typeface="Abadi" panose="020B0604020104020204" pitchFamily="34" charset="0"/>
              </a:rPr>
              <a:t> The Falcon 9, a key player in SpaceX's fleet, is a two-stage rocket designed for the reliable and safe transport of satellites and the Dragon spacecraft into orbit. It features reusability, with the first stage capable of returning to Earth for refurbishment and reuse in multiple launches.</a:t>
            </a:r>
          </a:p>
          <a:p>
            <a:pPr>
              <a:spcBef>
                <a:spcPts val="1400"/>
              </a:spcBef>
            </a:pPr>
            <a:r>
              <a:rPr lang="en-US" sz="2200" dirty="0">
                <a:solidFill>
                  <a:schemeClr val="accent3">
                    <a:lumMod val="25000"/>
                  </a:schemeClr>
                </a:solidFill>
                <a:latin typeface="Abadi" panose="020B0604020104020204" pitchFamily="34" charset="0"/>
              </a:rPr>
              <a:t>The overall cost of a launch is about $62 million if the first stage can be re-used, but nearly $165MM if it cannot.</a:t>
            </a:r>
          </a:p>
          <a:p>
            <a:pPr>
              <a:spcBef>
                <a:spcPts val="1400"/>
              </a:spcBef>
            </a:pPr>
            <a:r>
              <a:rPr lang="en-US" sz="2200" dirty="0">
                <a:solidFill>
                  <a:schemeClr val="accent3">
                    <a:lumMod val="25000"/>
                  </a:schemeClr>
                </a:solidFill>
                <a:latin typeface="Abadi" panose="020B0604020104020204" pitchFamily="34" charset="0"/>
              </a:rPr>
              <a:t>This analysis looks to predict the likelihood or first stage re-use by evaluating past launches and the whether the first stage was recovered for future use.  The following drivers are analyzed in the analysis:</a:t>
            </a:r>
          </a:p>
          <a:p>
            <a:pPr lvl="1">
              <a:spcBef>
                <a:spcPts val="1400"/>
              </a:spcBef>
            </a:pPr>
            <a:r>
              <a:rPr lang="en-US" sz="1800" dirty="0">
                <a:solidFill>
                  <a:schemeClr val="accent3">
                    <a:lumMod val="25000"/>
                  </a:schemeClr>
                </a:solidFill>
                <a:latin typeface="Abadi" panose="020B0604020104020204" pitchFamily="34" charset="0"/>
              </a:rPr>
              <a:t>Launch Date</a:t>
            </a:r>
          </a:p>
          <a:p>
            <a:pPr lvl="1">
              <a:spcBef>
                <a:spcPts val="1400"/>
              </a:spcBef>
            </a:pPr>
            <a:r>
              <a:rPr lang="en-US" sz="1800" dirty="0">
                <a:solidFill>
                  <a:schemeClr val="accent3">
                    <a:lumMod val="25000"/>
                  </a:schemeClr>
                </a:solidFill>
                <a:latin typeface="Abadi" panose="020B0604020104020204" pitchFamily="34" charset="0"/>
              </a:rPr>
              <a:t>Payload Mass</a:t>
            </a:r>
          </a:p>
          <a:p>
            <a:pPr lvl="1">
              <a:spcBef>
                <a:spcPts val="1400"/>
              </a:spcBef>
            </a:pPr>
            <a:r>
              <a:rPr lang="en-US" sz="1800" dirty="0">
                <a:solidFill>
                  <a:schemeClr val="accent3">
                    <a:lumMod val="25000"/>
                  </a:schemeClr>
                </a:solidFill>
                <a:latin typeface="Abadi" panose="020B0604020104020204" pitchFamily="34" charset="0"/>
              </a:rPr>
              <a:t>Launch Site</a:t>
            </a:r>
          </a:p>
          <a:p>
            <a:pPr lvl="1">
              <a:spcBef>
                <a:spcPts val="1400"/>
              </a:spcBef>
            </a:pPr>
            <a:r>
              <a:rPr lang="en-US" sz="1800" dirty="0">
                <a:solidFill>
                  <a:schemeClr val="accent3">
                    <a:lumMod val="25000"/>
                  </a:schemeClr>
                </a:solidFill>
                <a:latin typeface="Abadi" panose="020B0604020104020204" pitchFamily="34" charset="0"/>
              </a:rPr>
              <a:t>Orbit</a:t>
            </a:r>
          </a:p>
          <a:p>
            <a:pPr lvl="1">
              <a:spcBef>
                <a:spcPts val="1400"/>
              </a:spcBef>
            </a:pPr>
            <a:r>
              <a:rPr lang="en-US" sz="1800" dirty="0">
                <a:solidFill>
                  <a:schemeClr val="accent3">
                    <a:lumMod val="25000"/>
                  </a:schemeClr>
                </a:solidFill>
                <a:latin typeface="Abadi" panose="020B0604020104020204" pitchFamily="34" charset="0"/>
              </a:rPr>
              <a:t>Booster Version</a:t>
            </a:r>
          </a:p>
          <a:p>
            <a:pPr lvl="1">
              <a:spcBef>
                <a:spcPts val="1400"/>
              </a:spcBef>
            </a:pPr>
            <a:r>
              <a:rPr lang="en-US" sz="1800" dirty="0">
                <a:solidFill>
                  <a:schemeClr val="accent3">
                    <a:lumMod val="25000"/>
                  </a:schemeClr>
                </a:solidFill>
                <a:latin typeface="Abadi" panose="020B0604020104020204" pitchFamily="34" charset="0"/>
              </a:rPr>
              <a:t>Landing Pad</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687962" cy="85372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Sorry, my maps didn’t come along with my notebooks when I saved them.  But I had a map of a California launch site showing a line of 1.9km to the shore, using this code: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4" name="Picture 3">
            <a:extLst>
              <a:ext uri="{FF2B5EF4-FFF2-40B4-BE49-F238E27FC236}">
                <a16:creationId xmlns:a16="http://schemas.microsoft.com/office/drawing/2014/main" id="{3585CE7B-351D-720E-5E9B-7AB91D53B850}"/>
              </a:ext>
            </a:extLst>
          </p:cNvPr>
          <p:cNvPicPr>
            <a:picLocks noChangeAspect="1"/>
          </p:cNvPicPr>
          <p:nvPr/>
        </p:nvPicPr>
        <p:blipFill>
          <a:blip r:embed="rId3"/>
          <a:stretch>
            <a:fillRect/>
          </a:stretch>
        </p:blipFill>
        <p:spPr>
          <a:xfrm>
            <a:off x="770011" y="2643416"/>
            <a:ext cx="8866062" cy="347908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03303"/>
            <a:ext cx="9745589" cy="127365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pie chart shows the share of launches from each site.  This is the option that appears when the dropdown box selects All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by Launch Site</a:t>
            </a:r>
          </a:p>
        </p:txBody>
      </p:sp>
      <p:pic>
        <p:nvPicPr>
          <p:cNvPr id="4" name="Picture 3">
            <a:extLst>
              <a:ext uri="{FF2B5EF4-FFF2-40B4-BE49-F238E27FC236}">
                <a16:creationId xmlns:a16="http://schemas.microsoft.com/office/drawing/2014/main" id="{11EFC373-BC7E-2F40-BBCA-F76F476BADA8}"/>
              </a:ext>
            </a:extLst>
          </p:cNvPr>
          <p:cNvPicPr>
            <a:picLocks noChangeAspect="1"/>
          </p:cNvPicPr>
          <p:nvPr/>
        </p:nvPicPr>
        <p:blipFill>
          <a:blip r:embed="rId3"/>
          <a:stretch>
            <a:fillRect/>
          </a:stretch>
        </p:blipFill>
        <p:spPr>
          <a:xfrm>
            <a:off x="770010" y="1428848"/>
            <a:ext cx="10515600" cy="185248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Sorry, my maps didn’t come along with my notebooks when I saved them.  But I had a map of a California launch site showing a line of 1.9km to the shore, using this code:</a:t>
            </a:r>
            <a:endParaRPr lang="en-US" sz="2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But what happened on the interactive dashboard was that a selection in the dropdown box of any of the individual sites would change the pie chart from a “count by site” into a Success vs Failure pie chart.</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3873401"/>
            <a:ext cx="10414662" cy="1930364"/>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successful launches are at the top of the chart (Class = 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failed launches are at the bottom of the chart (Class = 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colors signify the Booster Version of the Falcon 9 Rocket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by Payload Mass for All Sites</a:t>
            </a:r>
          </a:p>
        </p:txBody>
      </p:sp>
      <p:pic>
        <p:nvPicPr>
          <p:cNvPr id="4" name="Picture 3">
            <a:extLst>
              <a:ext uri="{FF2B5EF4-FFF2-40B4-BE49-F238E27FC236}">
                <a16:creationId xmlns:a16="http://schemas.microsoft.com/office/drawing/2014/main" id="{54DFD924-7E1E-6253-C9AC-7F102CEF1BE9}"/>
              </a:ext>
            </a:extLst>
          </p:cNvPr>
          <p:cNvPicPr>
            <a:picLocks noChangeAspect="1"/>
          </p:cNvPicPr>
          <p:nvPr/>
        </p:nvPicPr>
        <p:blipFill>
          <a:blip r:embed="rId3"/>
          <a:stretch>
            <a:fillRect/>
          </a:stretch>
        </p:blipFill>
        <p:spPr>
          <a:xfrm>
            <a:off x="770011" y="1626272"/>
            <a:ext cx="10515600" cy="193036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970643" y="1525833"/>
            <a:ext cx="4641879" cy="435110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As you can see, all four models scored exactly the same (0.833) when modeling the SpaceX data.</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6BF0417-BE8B-8D43-69D8-5FC42C5A2AB9}"/>
              </a:ext>
            </a:extLst>
          </p:cNvPr>
          <p:cNvPicPr>
            <a:picLocks noChangeAspect="1"/>
          </p:cNvPicPr>
          <p:nvPr/>
        </p:nvPicPr>
        <p:blipFill>
          <a:blip r:embed="rId3"/>
          <a:stretch>
            <a:fillRect/>
          </a:stretch>
        </p:blipFill>
        <p:spPr>
          <a:xfrm>
            <a:off x="579478" y="1525833"/>
            <a:ext cx="6125430" cy="449642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99582" y="1535112"/>
            <a:ext cx="5168347" cy="43338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all 4 models is also identical.</a:t>
            </a:r>
          </a:p>
          <a:p>
            <a:pPr>
              <a:lnSpc>
                <a:spcPct val="100000"/>
              </a:lnSpc>
              <a:spcBef>
                <a:spcPts val="1400"/>
              </a:spcBef>
            </a:pPr>
            <a:r>
              <a:rPr lang="en-US" sz="2200" dirty="0">
                <a:solidFill>
                  <a:schemeClr val="accent3">
                    <a:lumMod val="25000"/>
                  </a:schemeClr>
                </a:solidFill>
                <a:latin typeface="Abadi" panose="020B0604020104020204" pitchFamily="34" charset="0"/>
              </a:rPr>
              <a:t>For all 12 actual landings, all 12 were correctly predicted.</a:t>
            </a:r>
          </a:p>
          <a:p>
            <a:pPr>
              <a:lnSpc>
                <a:spcPct val="100000"/>
              </a:lnSpc>
              <a:spcBef>
                <a:spcPts val="1400"/>
              </a:spcBef>
            </a:pPr>
            <a:r>
              <a:rPr lang="en-US" sz="2200" dirty="0">
                <a:solidFill>
                  <a:schemeClr val="accent3">
                    <a:lumMod val="25000"/>
                  </a:schemeClr>
                </a:solidFill>
                <a:latin typeface="Abadi" panose="020B0604020104020204" pitchFamily="34" charset="0"/>
              </a:rPr>
              <a:t>For the 6 failed landings, the models got 3 correct and got 3 wrong.</a:t>
            </a:r>
          </a:p>
          <a:p>
            <a:pPr>
              <a:lnSpc>
                <a:spcPct val="100000"/>
              </a:lnSpc>
              <a:spcBef>
                <a:spcPts val="1400"/>
              </a:spcBef>
            </a:pPr>
            <a:r>
              <a:rPr lang="en-US" sz="2200" dirty="0">
                <a:solidFill>
                  <a:schemeClr val="accent3">
                    <a:lumMod val="25000"/>
                  </a:schemeClr>
                </a:solidFill>
                <a:latin typeface="Abadi" panose="020B0604020104020204" pitchFamily="34" charset="0"/>
              </a:rPr>
              <a:t>This would be a False Negative problem.</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4338" name="Picture 2">
            <a:extLst>
              <a:ext uri="{FF2B5EF4-FFF2-40B4-BE49-F238E27FC236}">
                <a16:creationId xmlns:a16="http://schemas.microsoft.com/office/drawing/2014/main" id="{0A27EADB-19B1-36BA-AED5-BB45E94C1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35112"/>
            <a:ext cx="5577780" cy="478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of landings is limited with under 100 records.  While that is not a large sample, it was enough to allow our models to be accurate with scores of 0.833</a:t>
            </a:r>
          </a:p>
          <a:p>
            <a:pPr>
              <a:lnSpc>
                <a:spcPct val="100000"/>
              </a:lnSpc>
              <a:spcBef>
                <a:spcPts val="1400"/>
              </a:spcBef>
            </a:pPr>
            <a:r>
              <a:rPr lang="en-US" sz="2200" dirty="0">
                <a:solidFill>
                  <a:schemeClr val="accent3">
                    <a:lumMod val="25000"/>
                  </a:schemeClr>
                </a:solidFill>
                <a:latin typeface="Abadi" panose="020B0604020104020204" pitchFamily="34" charset="0"/>
              </a:rPr>
              <a:t>Despite all models trained on the training data performing equally well on the test data, the Support Vector Machine model was slightly more accurate when rebuilt using the full set of data, achieving a score of 0.877 with only 4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Through exploratory data analysis, it is clear that Launch Number (or Date) plays a major role in the success or failure.  Early launches rarely succeeded, while later launches are succeeding at a rate of nearly 90%</a:t>
            </a:r>
          </a:p>
          <a:p>
            <a:pPr>
              <a:lnSpc>
                <a:spcPct val="100000"/>
              </a:lnSpc>
              <a:spcBef>
                <a:spcPts val="1400"/>
              </a:spcBef>
            </a:pPr>
            <a:r>
              <a:rPr lang="en-US" sz="2200" dirty="0">
                <a:solidFill>
                  <a:schemeClr val="accent3">
                    <a:lumMod val="25000"/>
                  </a:schemeClr>
                </a:solidFill>
                <a:latin typeface="Abadi" panose="020B0604020104020204" pitchFamily="34" charset="0"/>
              </a:rPr>
              <a:t>For a competitor to enter the market, the early failure of SpaceX landing may be more indicative of early results for a competitor.  So, the pricing of early launches will be closer to $165MM before success becomes regular, leading to the re-use of the Falcon 9 Rocket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project elements can be found at:</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https://github.com/nolimpers/IBM-Class-Capstone/tree/main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gathered from two sources, the SpaceX API and the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Landing success was simplified, Missing Payload Mass data was assigned and categorical fields were re-mapped to enable successful modeling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Four different modeling techniques (Logistic Regression, Support Vector Machine, Decision Trees and K Nearest Neighbor were evaluated to determine the most predictive</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started by using the requests and pandas libraries to turn data from several SpaceX REST APIs into Pandas </a:t>
            </a:r>
            <a:r>
              <a:rPr lang="en-US" sz="2200" dirty="0" err="1">
                <a:solidFill>
                  <a:schemeClr val="accent3">
                    <a:lumMod val="25000"/>
                  </a:schemeClr>
                </a:solidFill>
                <a:latin typeface="Abadi" panose="020B0604020104020204" pitchFamily="34" charset="0"/>
              </a:rPr>
              <a:t>Dataframes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err="1">
                <a:solidFill>
                  <a:schemeClr val="accent3">
                    <a:lumMod val="25000"/>
                  </a:schemeClr>
                </a:solidFill>
                <a:latin typeface="Abadi" panose="020B0604020104020204" pitchFamily="34" charset="0"/>
              </a:rPr>
              <a:t>spacex_url</a:t>
            </a:r>
            <a:r>
              <a:rPr lang="en-US" sz="1800"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hlinkClick r:id="rId3"/>
              </a:rPr>
              <a:t>https://api.spacexdata.com/v4/launches/past</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Using the data from this API, we can then use several other REST API sites to get more detail on rockets, launchpads, payloads and rocket cores</a:t>
            </a:r>
          </a:p>
          <a:p>
            <a:r>
              <a:rPr lang="en-US" sz="2200" dirty="0">
                <a:solidFill>
                  <a:schemeClr val="accent3">
                    <a:lumMod val="25000"/>
                  </a:schemeClr>
                </a:solidFill>
                <a:latin typeface="Abadi" panose="020B0604020104020204" pitchFamily="34" charset="0"/>
              </a:rPr>
              <a:t>The Beautiful Soup library was then used to parse an HTML table of SpaceX launch information from Wikipedia page.</a:t>
            </a:r>
          </a:p>
          <a:p>
            <a:pPr lvl="1"/>
            <a:r>
              <a:rPr lang="en-US" sz="1800" dirty="0">
                <a:solidFill>
                  <a:schemeClr val="accent3">
                    <a:lumMod val="25000"/>
                  </a:schemeClr>
                </a:solidFill>
                <a:latin typeface="Abadi" panose="020B0604020104020204" pitchFamily="34" charset="0"/>
              </a:rPr>
              <a:t>Once extracted, the data was moved into Pandas </a:t>
            </a:r>
            <a:r>
              <a:rPr lang="en-US" sz="1800" dirty="0" err="1">
                <a:solidFill>
                  <a:schemeClr val="accent3">
                    <a:lumMod val="25000"/>
                  </a:schemeClr>
                </a:solidFill>
                <a:latin typeface="Abadi" panose="020B0604020104020204" pitchFamily="34" charset="0"/>
              </a:rPr>
              <a:t>Dataframes</a:t>
            </a:r>
            <a:r>
              <a:rPr lang="en-US" sz="1800" dirty="0">
                <a:solidFill>
                  <a:schemeClr val="accent3">
                    <a:lumMod val="25000"/>
                  </a:schemeClr>
                </a:solidFill>
                <a:latin typeface="Abadi" panose="020B0604020104020204" pitchFamily="34" charset="0"/>
              </a:rPr>
              <a:t> and csv files for future use</a:t>
            </a:r>
            <a:endParaRPr lang="en-US" sz="18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169245" cy="4519125"/>
          </a:xfrm>
          <a:prstGeom prst="rect">
            <a:avLst/>
          </a:prstGeom>
        </p:spPr>
        <p:txBody>
          <a:bodyPr vert="horz" lIns="91440" tIns="45720" rIns="91440" bIns="45720" rtlCol="0" anchor="t">
            <a:normAutofit fontScale="62500" lnSpcReduction="20000"/>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The main SpaceX API site provides basic information and keys that can be used to gather more detailed information:  </a:t>
            </a:r>
            <a:r>
              <a:rPr lang="en-US" dirty="0">
                <a:solidFill>
                  <a:schemeClr val="accent3">
                    <a:lumMod val="25000"/>
                  </a:schemeClr>
                </a:solidFill>
                <a:latin typeface="Abadi" panose="020B0604020104020204" pitchFamily="34" charset="0"/>
                <a:hlinkClick r:id="rId3"/>
              </a:rPr>
              <a:t>https://api.spacexdata.com/v4/launches/past</a:t>
            </a:r>
            <a:endParaRPr lang="en-US" dirty="0">
              <a:solidFill>
                <a:schemeClr val="accent3">
                  <a:lumMod val="25000"/>
                </a:schemeClr>
              </a:solidFill>
              <a:latin typeface="Abadi" panose="020B0604020104020204" pitchFamily="34" charset="0"/>
            </a:endParaRPr>
          </a:p>
          <a:p>
            <a:pPr lvl="1">
              <a:lnSpc>
                <a:spcPct val="100000"/>
              </a:lnSpc>
              <a:spcBef>
                <a:spcPts val="1400"/>
              </a:spcBef>
            </a:pPr>
            <a:r>
              <a:rPr lang="en-US" sz="2400" dirty="0">
                <a:solidFill>
                  <a:schemeClr val="accent3">
                    <a:lumMod val="25000"/>
                  </a:schemeClr>
                </a:solidFill>
                <a:latin typeface="Abadi" panose="020B0604020104020204" pitchFamily="34" charset="0"/>
                <a:hlinkClick r:id="rId4"/>
              </a:rPr>
              <a:t>https://api.spacexdata.com/v4/rockets/*</a:t>
            </a:r>
            <a:endParaRPr lang="en-US" sz="2400" dirty="0">
              <a:solidFill>
                <a:schemeClr val="accent3">
                  <a:lumMod val="25000"/>
                </a:schemeClr>
              </a:solidFill>
              <a:latin typeface="Abadi" panose="020B0604020104020204" pitchFamily="34" charset="0"/>
            </a:endParaRPr>
          </a:p>
          <a:p>
            <a:pPr lvl="1">
              <a:lnSpc>
                <a:spcPct val="100000"/>
              </a:lnSpc>
              <a:spcBef>
                <a:spcPts val="1400"/>
              </a:spcBef>
            </a:pPr>
            <a:r>
              <a:rPr lang="en-US" sz="2400" dirty="0">
                <a:solidFill>
                  <a:schemeClr val="accent3">
                    <a:lumMod val="25000"/>
                  </a:schemeClr>
                </a:solidFill>
                <a:latin typeface="Abadi" panose="020B0604020104020204" pitchFamily="34" charset="0"/>
                <a:hlinkClick r:id="rId5"/>
              </a:rPr>
              <a:t>https://api.spacexdata.com/v4/launchpads/*</a:t>
            </a:r>
            <a:endParaRPr lang="en-US" sz="2400" dirty="0">
              <a:solidFill>
                <a:schemeClr val="accent3">
                  <a:lumMod val="25000"/>
                </a:schemeClr>
              </a:solidFill>
              <a:latin typeface="Abadi" panose="020B0604020104020204" pitchFamily="34" charset="0"/>
            </a:endParaRPr>
          </a:p>
          <a:p>
            <a:pPr lvl="1">
              <a:lnSpc>
                <a:spcPct val="100000"/>
              </a:lnSpc>
              <a:spcBef>
                <a:spcPts val="1400"/>
              </a:spcBef>
            </a:pPr>
            <a:r>
              <a:rPr lang="en-US" sz="2400" dirty="0">
                <a:solidFill>
                  <a:schemeClr val="accent3">
                    <a:lumMod val="25000"/>
                  </a:schemeClr>
                </a:solidFill>
                <a:latin typeface="Abadi" panose="020B0604020104020204" pitchFamily="34" charset="0"/>
                <a:hlinkClick r:id="rId6"/>
              </a:rPr>
              <a:t>https://api.spacexdata.com/v4/payloads/*</a:t>
            </a:r>
            <a:endParaRPr lang="en-US" sz="2400" dirty="0">
              <a:solidFill>
                <a:schemeClr val="accent3">
                  <a:lumMod val="25000"/>
                </a:schemeClr>
              </a:solidFill>
              <a:latin typeface="Abadi" panose="020B0604020104020204" pitchFamily="34" charset="0"/>
            </a:endParaRPr>
          </a:p>
          <a:p>
            <a:pPr lvl="1">
              <a:lnSpc>
                <a:spcPct val="100000"/>
              </a:lnSpc>
              <a:spcBef>
                <a:spcPts val="1400"/>
              </a:spcBef>
            </a:pPr>
            <a:r>
              <a:rPr lang="en-US" dirty="0">
                <a:solidFill>
                  <a:schemeClr val="accent3">
                    <a:lumMod val="25000"/>
                  </a:schemeClr>
                </a:solidFill>
                <a:latin typeface="Abadi" panose="020B0604020104020204" pitchFamily="34" charset="0"/>
                <a:hlinkClick r:id="rId7"/>
              </a:rPr>
              <a:t>https://api.spacexdata.com/v4/cores/*</a:t>
            </a:r>
            <a:endParaRPr lang="en-US" dirty="0">
              <a:solidFill>
                <a:schemeClr val="accent3">
                  <a:lumMod val="25000"/>
                </a:schemeClr>
              </a:solidFill>
              <a:latin typeface="Abadi" panose="020B0604020104020204" pitchFamily="34" charset="0"/>
            </a:endParaRPr>
          </a:p>
          <a:p>
            <a:pPr>
              <a:lnSpc>
                <a:spcPct val="100000"/>
              </a:lnSpc>
              <a:spcBef>
                <a:spcPts val="1400"/>
              </a:spcBef>
            </a:pPr>
            <a:r>
              <a:rPr lang="en-US" sz="2900" dirty="0">
                <a:solidFill>
                  <a:schemeClr val="accent3">
                    <a:lumMod val="25000"/>
                  </a:schemeClr>
                </a:solidFill>
                <a:latin typeface="Abadi"/>
              </a:rPr>
              <a:t>Requests, Pandas and </a:t>
            </a:r>
            <a:r>
              <a:rPr lang="en-US" sz="2900" dirty="0" err="1">
                <a:solidFill>
                  <a:schemeClr val="accent3">
                    <a:lumMod val="25000"/>
                  </a:schemeClr>
                </a:solidFill>
                <a:latin typeface="Abadi"/>
              </a:rPr>
              <a:t>Numpy</a:t>
            </a:r>
            <a:r>
              <a:rPr lang="en-US" sz="2900" dirty="0">
                <a:solidFill>
                  <a:schemeClr val="accent3">
                    <a:lumMod val="25000"/>
                  </a:schemeClr>
                </a:solidFill>
                <a:latin typeface="Abadi"/>
              </a:rPr>
              <a:t> were used to extract </a:t>
            </a:r>
            <a:r>
              <a:rPr lang="en-US" sz="2900" dirty="0" err="1">
                <a:solidFill>
                  <a:schemeClr val="accent3">
                    <a:lumMod val="25000"/>
                  </a:schemeClr>
                </a:solidFill>
                <a:latin typeface="Abadi"/>
              </a:rPr>
              <a:t>json</a:t>
            </a:r>
            <a:r>
              <a:rPr lang="en-US" sz="2900" dirty="0">
                <a:solidFill>
                  <a:schemeClr val="accent3">
                    <a:lumMod val="25000"/>
                  </a:schemeClr>
                </a:solidFill>
                <a:latin typeface="Abadi"/>
              </a:rPr>
              <a:t> files and stage the data.  </a:t>
            </a:r>
            <a:r>
              <a:rPr lang="en-US" sz="2900" dirty="0" err="1">
                <a:solidFill>
                  <a:schemeClr val="accent3">
                    <a:lumMod val="25000"/>
                  </a:schemeClr>
                </a:solidFill>
                <a:latin typeface="Abadi"/>
              </a:rPr>
              <a:t>Fillna</a:t>
            </a:r>
            <a:r>
              <a:rPr lang="en-US" sz="2900" dirty="0">
                <a:solidFill>
                  <a:schemeClr val="accent3">
                    <a:lumMod val="25000"/>
                  </a:schemeClr>
                </a:solidFill>
                <a:latin typeface="Abadi"/>
              </a:rPr>
              <a:t>() was used to replace the null values in Payload Mass with the mean mass</a:t>
            </a:r>
          </a:p>
          <a:p>
            <a:pPr>
              <a:lnSpc>
                <a:spcPct val="100000"/>
              </a:lnSpc>
              <a:spcBef>
                <a:spcPts val="1400"/>
              </a:spcBef>
            </a:pPr>
            <a:r>
              <a:rPr lang="en-US" sz="2900" dirty="0">
                <a:solidFill>
                  <a:schemeClr val="accent3">
                    <a:lumMod val="25000"/>
                  </a:schemeClr>
                </a:solidFill>
                <a:latin typeface="Abadi" panose="020B0604020104020204" pitchFamily="34" charset="0"/>
              </a:rPr>
              <a:t>Detailed work can be found in:  </a:t>
            </a:r>
            <a:r>
              <a:rPr lang="en-US" sz="2200" dirty="0">
                <a:solidFill>
                  <a:schemeClr val="accent3">
                    <a:lumMod val="25000"/>
                  </a:schemeClr>
                </a:solidFill>
                <a:latin typeface="Abadi" panose="020B0604020104020204" pitchFamily="34" charset="0"/>
                <a:hlinkClick r:id="rId8"/>
              </a:rPr>
              <a:t>https://github.com/nolimpers/IBM-Class-Capstone/blob/main/Lab%201%20-%20jupyter-labs-spacex-data-collection-api.ipynb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E40BAD51-2A79-2F10-2FC6-D9EB07B22F9A}"/>
              </a:ext>
            </a:extLst>
          </p:cNvPr>
          <p:cNvSpPr/>
          <p:nvPr/>
        </p:nvSpPr>
        <p:spPr>
          <a:xfrm>
            <a:off x="6334538" y="1616765"/>
            <a:ext cx="1525469"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Main API</a:t>
            </a:r>
          </a:p>
        </p:txBody>
      </p:sp>
      <p:sp>
        <p:nvSpPr>
          <p:cNvPr id="7" name="Rectangle 6">
            <a:extLst>
              <a:ext uri="{FF2B5EF4-FFF2-40B4-BE49-F238E27FC236}">
                <a16:creationId xmlns:a16="http://schemas.microsoft.com/office/drawing/2014/main" id="{496ABA07-C8DD-A549-74C3-BFAB0A0DC2ED}"/>
              </a:ext>
            </a:extLst>
          </p:cNvPr>
          <p:cNvSpPr/>
          <p:nvPr/>
        </p:nvSpPr>
        <p:spPr>
          <a:xfrm>
            <a:off x="8416597" y="2809461"/>
            <a:ext cx="2211645" cy="619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Rockets</a:t>
            </a:r>
          </a:p>
        </p:txBody>
      </p:sp>
      <p:sp>
        <p:nvSpPr>
          <p:cNvPr id="11" name="Rectangle 10">
            <a:extLst>
              <a:ext uri="{FF2B5EF4-FFF2-40B4-BE49-F238E27FC236}">
                <a16:creationId xmlns:a16="http://schemas.microsoft.com/office/drawing/2014/main" id="{C75AE194-AD4E-017F-2898-3621E3B34FD9}"/>
              </a:ext>
            </a:extLst>
          </p:cNvPr>
          <p:cNvSpPr/>
          <p:nvPr/>
        </p:nvSpPr>
        <p:spPr>
          <a:xfrm>
            <a:off x="8416596" y="3684272"/>
            <a:ext cx="2211645" cy="619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Launchpads</a:t>
            </a:r>
          </a:p>
        </p:txBody>
      </p:sp>
      <p:sp>
        <p:nvSpPr>
          <p:cNvPr id="12" name="Rectangle 11">
            <a:extLst>
              <a:ext uri="{FF2B5EF4-FFF2-40B4-BE49-F238E27FC236}">
                <a16:creationId xmlns:a16="http://schemas.microsoft.com/office/drawing/2014/main" id="{417FD1A7-D33A-CEC9-0C77-0312D59588C1}"/>
              </a:ext>
            </a:extLst>
          </p:cNvPr>
          <p:cNvSpPr/>
          <p:nvPr/>
        </p:nvSpPr>
        <p:spPr>
          <a:xfrm>
            <a:off x="8416597" y="4559886"/>
            <a:ext cx="2211645" cy="619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Payloads</a:t>
            </a:r>
          </a:p>
        </p:txBody>
      </p:sp>
      <p:sp>
        <p:nvSpPr>
          <p:cNvPr id="13" name="Rectangle 12">
            <a:extLst>
              <a:ext uri="{FF2B5EF4-FFF2-40B4-BE49-F238E27FC236}">
                <a16:creationId xmlns:a16="http://schemas.microsoft.com/office/drawing/2014/main" id="{86B3CA54-437D-BB1D-C861-5AEF9DBDDCEA}"/>
              </a:ext>
            </a:extLst>
          </p:cNvPr>
          <p:cNvSpPr/>
          <p:nvPr/>
        </p:nvSpPr>
        <p:spPr>
          <a:xfrm>
            <a:off x="8416597" y="5406034"/>
            <a:ext cx="2211645" cy="619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Cores</a:t>
            </a:r>
          </a:p>
        </p:txBody>
      </p:sp>
      <p:cxnSp>
        <p:nvCxnSpPr>
          <p:cNvPr id="15" name="Connector: Elbow 14">
            <a:extLst>
              <a:ext uri="{FF2B5EF4-FFF2-40B4-BE49-F238E27FC236}">
                <a16:creationId xmlns:a16="http://schemas.microsoft.com/office/drawing/2014/main" id="{E28220E6-CC54-4EA6-ACC2-AA0E82AE8B16}"/>
              </a:ext>
            </a:extLst>
          </p:cNvPr>
          <p:cNvCxnSpPr>
            <a:cxnSpLocks/>
            <a:stCxn id="2" idx="3"/>
            <a:endCxn id="7" idx="1"/>
          </p:cNvCxnSpPr>
          <p:nvPr/>
        </p:nvCxnSpPr>
        <p:spPr>
          <a:xfrm>
            <a:off x="7860007" y="2073965"/>
            <a:ext cx="556590" cy="10452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7196D85C-3B3F-5156-F9F9-D10F36153141}"/>
              </a:ext>
            </a:extLst>
          </p:cNvPr>
          <p:cNvCxnSpPr>
            <a:cxnSpLocks/>
            <a:stCxn id="2" idx="3"/>
            <a:endCxn id="11" idx="1"/>
          </p:cNvCxnSpPr>
          <p:nvPr/>
        </p:nvCxnSpPr>
        <p:spPr>
          <a:xfrm>
            <a:off x="7860007" y="2073965"/>
            <a:ext cx="556589" cy="192007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2BCAA8B3-B02F-A4FF-10A8-94976EBEC3C6}"/>
              </a:ext>
            </a:extLst>
          </p:cNvPr>
          <p:cNvCxnSpPr>
            <a:cxnSpLocks/>
            <a:stCxn id="2" idx="3"/>
            <a:endCxn id="12" idx="1"/>
          </p:cNvCxnSpPr>
          <p:nvPr/>
        </p:nvCxnSpPr>
        <p:spPr>
          <a:xfrm>
            <a:off x="7860007" y="2073965"/>
            <a:ext cx="556590" cy="27956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AEB61D8-06AB-BBD0-7078-C484A51A359E}"/>
              </a:ext>
            </a:extLst>
          </p:cNvPr>
          <p:cNvCxnSpPr>
            <a:cxnSpLocks/>
            <a:stCxn id="2" idx="3"/>
            <a:endCxn id="13" idx="1"/>
          </p:cNvCxnSpPr>
          <p:nvPr/>
        </p:nvCxnSpPr>
        <p:spPr>
          <a:xfrm>
            <a:off x="7860007" y="2073965"/>
            <a:ext cx="556590" cy="36418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527062"/>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Requests was used to extract HTML data from the SpaceX Wikipedia page.</a:t>
            </a:r>
          </a:p>
          <a:p>
            <a:pPr>
              <a:lnSpc>
                <a:spcPct val="100000"/>
              </a:lnSpc>
              <a:spcBef>
                <a:spcPts val="1400"/>
              </a:spcBef>
            </a:pPr>
            <a:r>
              <a:rPr lang="en-US" sz="1800" dirty="0">
                <a:solidFill>
                  <a:schemeClr val="accent3">
                    <a:lumMod val="25000"/>
                  </a:schemeClr>
                </a:solidFill>
                <a:latin typeface="Abadi"/>
              </a:rPr>
              <a:t>Beautiful Soup was used parse the html.</a:t>
            </a:r>
          </a:p>
          <a:p>
            <a:pPr>
              <a:lnSpc>
                <a:spcPct val="100000"/>
              </a:lnSpc>
              <a:spcBef>
                <a:spcPts val="1400"/>
              </a:spcBef>
            </a:pPr>
            <a:r>
              <a:rPr lang="en-US" sz="1800" dirty="0">
                <a:solidFill>
                  <a:schemeClr val="accent3">
                    <a:lumMod val="25000"/>
                  </a:schemeClr>
                </a:solidFill>
                <a:latin typeface="Abadi"/>
              </a:rPr>
              <a:t>The </a:t>
            </a:r>
            <a:r>
              <a:rPr lang="en-US" sz="1800" dirty="0" err="1">
                <a:solidFill>
                  <a:schemeClr val="accent3">
                    <a:lumMod val="25000"/>
                  </a:schemeClr>
                </a:solidFill>
                <a:latin typeface="Abadi"/>
              </a:rPr>
              <a:t>find_all</a:t>
            </a:r>
            <a:r>
              <a:rPr lang="en-US" sz="1800" dirty="0">
                <a:solidFill>
                  <a:schemeClr val="accent3">
                    <a:lumMod val="25000"/>
                  </a:schemeClr>
                </a:solidFill>
                <a:latin typeface="Abadi"/>
              </a:rPr>
              <a:t> functionality enabled the extraction of table rows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Detailed work can be found in: </a:t>
            </a:r>
            <a:r>
              <a:rPr lang="en-US" sz="1400" dirty="0">
                <a:solidFill>
                  <a:schemeClr val="accent3">
                    <a:lumMod val="25000"/>
                  </a:schemeClr>
                </a:solidFill>
                <a:latin typeface="Abadi" panose="020B0604020104020204" pitchFamily="34" charset="0"/>
                <a:hlinkClick r:id="rId3"/>
              </a:rPr>
              <a:t>https://github.com/nolimpers/IBM-Class-Capstone/blob/main/Lab%202%20-%20jupyter-labs-webscraping.ipynb</a:t>
            </a:r>
            <a:endParaRPr lang="en-US" sz="1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7AD77B59-D3AC-04F1-4F1E-406CB2C08E15}"/>
              </a:ext>
            </a:extLst>
          </p:cNvPr>
          <p:cNvSpPr/>
          <p:nvPr/>
        </p:nvSpPr>
        <p:spPr>
          <a:xfrm>
            <a:off x="8509340" y="2576292"/>
            <a:ext cx="2211644" cy="619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Beautiful Soup</a:t>
            </a:r>
          </a:p>
        </p:txBody>
      </p:sp>
      <p:sp>
        <p:nvSpPr>
          <p:cNvPr id="7" name="Rectangle 6">
            <a:extLst>
              <a:ext uri="{FF2B5EF4-FFF2-40B4-BE49-F238E27FC236}">
                <a16:creationId xmlns:a16="http://schemas.microsoft.com/office/drawing/2014/main" id="{93BC0D39-C0E7-C879-FE63-B6FCA91ADB06}"/>
              </a:ext>
            </a:extLst>
          </p:cNvPr>
          <p:cNvSpPr/>
          <p:nvPr/>
        </p:nvSpPr>
        <p:spPr>
          <a:xfrm>
            <a:off x="8509339" y="3589572"/>
            <a:ext cx="2211646" cy="619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err="1">
                <a:ln w="0"/>
                <a:solidFill>
                  <a:schemeClr val="accent1"/>
                </a:solidFill>
                <a:effectLst>
                  <a:outerShdw blurRad="38100" dist="25400" dir="5400000" algn="ctr" rotWithShape="0">
                    <a:srgbClr val="6E747A">
                      <a:alpha val="43000"/>
                    </a:srgbClr>
                  </a:outerShdw>
                </a:effectLst>
              </a:rPr>
              <a:t>html_parser</a:t>
            </a:r>
            <a:endParaRPr lang="en-US" sz="2400" dirty="0">
              <a:ln w="0"/>
              <a:solidFill>
                <a:schemeClr val="accent1"/>
              </a:solidFill>
              <a:effectLst>
                <a:outerShdw blurRad="38100" dist="25400" dir="5400000" algn="ctr" rotWithShape="0">
                  <a:srgbClr val="6E747A">
                    <a:alpha val="43000"/>
                  </a:srgbClr>
                </a:outerShdw>
              </a:effectLst>
            </a:endParaRPr>
          </a:p>
        </p:txBody>
      </p:sp>
      <p:sp>
        <p:nvSpPr>
          <p:cNvPr id="8" name="Rectangle 7">
            <a:extLst>
              <a:ext uri="{FF2B5EF4-FFF2-40B4-BE49-F238E27FC236}">
                <a16:creationId xmlns:a16="http://schemas.microsoft.com/office/drawing/2014/main" id="{5A7D910A-9114-47DA-1C77-25B16CC3EF69}"/>
              </a:ext>
            </a:extLst>
          </p:cNvPr>
          <p:cNvSpPr/>
          <p:nvPr/>
        </p:nvSpPr>
        <p:spPr>
          <a:xfrm>
            <a:off x="8509339" y="1563012"/>
            <a:ext cx="2211646" cy="619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Requests</a:t>
            </a:r>
          </a:p>
        </p:txBody>
      </p:sp>
      <p:sp>
        <p:nvSpPr>
          <p:cNvPr id="9" name="Rectangle 8">
            <a:extLst>
              <a:ext uri="{FF2B5EF4-FFF2-40B4-BE49-F238E27FC236}">
                <a16:creationId xmlns:a16="http://schemas.microsoft.com/office/drawing/2014/main" id="{C02EA5DC-237E-D3FA-2D74-932481883C13}"/>
              </a:ext>
            </a:extLst>
          </p:cNvPr>
          <p:cNvSpPr/>
          <p:nvPr/>
        </p:nvSpPr>
        <p:spPr>
          <a:xfrm>
            <a:off x="8509339" y="4602852"/>
            <a:ext cx="2211645" cy="619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Find All</a:t>
            </a:r>
          </a:p>
          <a:p>
            <a:pPr algn="ctr"/>
            <a:r>
              <a:rPr lang="en-US" sz="2400" dirty="0">
                <a:ln w="0"/>
                <a:solidFill>
                  <a:schemeClr val="accent1"/>
                </a:solidFill>
                <a:effectLst>
                  <a:outerShdw blurRad="38100" dist="25400" dir="5400000" algn="ctr" rotWithShape="0">
                    <a:srgbClr val="6E747A">
                      <a:alpha val="43000"/>
                    </a:srgbClr>
                  </a:outerShdw>
                </a:effectLst>
              </a:rPr>
              <a:t>(tr and td)</a:t>
            </a:r>
          </a:p>
        </p:txBody>
      </p:sp>
      <p:sp>
        <p:nvSpPr>
          <p:cNvPr id="10" name="Rectangle 9">
            <a:extLst>
              <a:ext uri="{FF2B5EF4-FFF2-40B4-BE49-F238E27FC236}">
                <a16:creationId xmlns:a16="http://schemas.microsoft.com/office/drawing/2014/main" id="{C053BB00-9491-27D4-362D-9A41CCAAFA8B}"/>
              </a:ext>
            </a:extLst>
          </p:cNvPr>
          <p:cNvSpPr/>
          <p:nvPr/>
        </p:nvSpPr>
        <p:spPr>
          <a:xfrm>
            <a:off x="8509340" y="5616132"/>
            <a:ext cx="2211645" cy="619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n w="0"/>
                <a:solidFill>
                  <a:schemeClr val="accent1"/>
                </a:solidFill>
                <a:effectLst>
                  <a:outerShdw blurRad="38100" dist="25400" dir="5400000" algn="ctr" rotWithShape="0">
                    <a:srgbClr val="6E747A">
                      <a:alpha val="43000"/>
                    </a:srgbClr>
                  </a:outerShdw>
                </a:effectLst>
              </a:rPr>
              <a:t>Pandas (create </a:t>
            </a:r>
            <a:r>
              <a:rPr lang="en-US" sz="2400" dirty="0" err="1">
                <a:ln w="0"/>
                <a:solidFill>
                  <a:schemeClr val="accent1"/>
                </a:solidFill>
                <a:effectLst>
                  <a:outerShdw blurRad="38100" dist="25400" dir="5400000" algn="ctr" rotWithShape="0">
                    <a:srgbClr val="6E747A">
                      <a:alpha val="43000"/>
                    </a:srgbClr>
                  </a:outerShdw>
                </a:effectLst>
              </a:rPr>
              <a:t>Dataframe</a:t>
            </a:r>
            <a:r>
              <a:rPr lang="en-US" sz="2400" dirty="0">
                <a:ln w="0"/>
                <a:solidFill>
                  <a:schemeClr val="accent1"/>
                </a:solidFill>
                <a:effectLst>
                  <a:outerShdw blurRad="38100" dist="25400" dir="5400000" algn="ctr" rotWithShape="0">
                    <a:srgbClr val="6E747A">
                      <a:alpha val="43000"/>
                    </a:srgbClr>
                  </a:outerShdw>
                </a:effectLst>
              </a:rPr>
              <a:t>)</a:t>
            </a:r>
          </a:p>
        </p:txBody>
      </p:sp>
      <p:cxnSp>
        <p:nvCxnSpPr>
          <p:cNvPr id="25" name="Connector: Elbow 24">
            <a:extLst>
              <a:ext uri="{FF2B5EF4-FFF2-40B4-BE49-F238E27FC236}">
                <a16:creationId xmlns:a16="http://schemas.microsoft.com/office/drawing/2014/main" id="{71B53169-ABCC-C279-EA5B-8920E6E40B66}"/>
              </a:ext>
            </a:extLst>
          </p:cNvPr>
          <p:cNvCxnSpPr>
            <a:stCxn id="8" idx="2"/>
            <a:endCxn id="5" idx="0"/>
          </p:cNvCxnSpPr>
          <p:nvPr/>
        </p:nvCxnSpPr>
        <p:spPr>
          <a:xfrm rot="5400000">
            <a:off x="9418292" y="2379421"/>
            <a:ext cx="393741"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FAEA0772-D596-0444-067C-422B928368F2}"/>
              </a:ext>
            </a:extLst>
          </p:cNvPr>
          <p:cNvCxnSpPr>
            <a:stCxn id="5" idx="2"/>
            <a:endCxn id="7" idx="0"/>
          </p:cNvCxnSpPr>
          <p:nvPr/>
        </p:nvCxnSpPr>
        <p:spPr>
          <a:xfrm rot="5400000">
            <a:off x="9418292" y="3392701"/>
            <a:ext cx="393741"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EC44F51E-3C71-3BAF-64A9-95E5D1C0B570}"/>
              </a:ext>
            </a:extLst>
          </p:cNvPr>
          <p:cNvCxnSpPr>
            <a:stCxn id="7" idx="2"/>
            <a:endCxn id="9" idx="0"/>
          </p:cNvCxnSpPr>
          <p:nvPr/>
        </p:nvCxnSpPr>
        <p:spPr>
          <a:xfrm rot="5400000">
            <a:off x="9418292" y="4405981"/>
            <a:ext cx="393741"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0636B89-648D-E130-AC1F-C50DF5D1CC41}"/>
              </a:ext>
            </a:extLst>
          </p:cNvPr>
          <p:cNvCxnSpPr>
            <a:stCxn id="9" idx="2"/>
            <a:endCxn id="10" idx="0"/>
          </p:cNvCxnSpPr>
          <p:nvPr/>
        </p:nvCxnSpPr>
        <p:spPr>
          <a:xfrm rot="16200000" flipH="1">
            <a:off x="9418292" y="5419260"/>
            <a:ext cx="39374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1147</TotalTime>
  <Words>3442</Words>
  <Application>Microsoft Office PowerPoint</Application>
  <PresentationFormat>Widescreen</PresentationFormat>
  <Paragraphs>357</Paragraphs>
  <Slides>50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Todd Wilcox</cp:lastModifiedBy>
  <cp:revision>205</cp:revision>
  <dcterms:created xsi:type="dcterms:W3CDTF">2021-04-29T18:58:34Z</dcterms:created>
  <dcterms:modified xsi:type="dcterms:W3CDTF">2024-01-23T16:02:50Z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